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6"/>
  </p:notesMasterIdLst>
  <p:sldIdLst>
    <p:sldId id="351" r:id="rId2"/>
    <p:sldId id="257" r:id="rId3"/>
    <p:sldId id="354" r:id="rId4"/>
    <p:sldId id="353" r:id="rId5"/>
    <p:sldId id="352" r:id="rId6"/>
    <p:sldId id="357" r:id="rId7"/>
    <p:sldId id="259" r:id="rId8"/>
    <p:sldId id="260" r:id="rId9"/>
    <p:sldId id="261" r:id="rId10"/>
    <p:sldId id="262" r:id="rId11"/>
    <p:sldId id="263" r:id="rId12"/>
    <p:sldId id="355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305" r:id="rId21"/>
    <p:sldId id="308" r:id="rId22"/>
    <p:sldId id="309" r:id="rId23"/>
    <p:sldId id="310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358" r:id="rId39"/>
    <p:sldId id="290" r:id="rId40"/>
    <p:sldId id="291" r:id="rId41"/>
    <p:sldId id="292" r:id="rId42"/>
    <p:sldId id="311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EEFF24-0643-46A7-9747-73B29024E2B0}">
          <p14:sldIdLst>
            <p14:sldId id="351"/>
            <p14:sldId id="257"/>
            <p14:sldId id="354"/>
            <p14:sldId id="353"/>
          </p14:sldIdLst>
        </p14:section>
        <p14:section name="recon-ng" id="{BD8FDDF6-D27F-4ABD-9694-693E22C32D9D}">
          <p14:sldIdLst>
            <p14:sldId id="352"/>
            <p14:sldId id="357"/>
            <p14:sldId id="259"/>
            <p14:sldId id="260"/>
            <p14:sldId id="261"/>
            <p14:sldId id="262"/>
            <p14:sldId id="263"/>
            <p14:sldId id="355"/>
            <p14:sldId id="264"/>
            <p14:sldId id="265"/>
          </p14:sldIdLst>
        </p14:section>
        <p14:section name="NYU" id="{964FAE16-C73B-4DF4-B7C1-74ED0776E9E2}">
          <p14:sldIdLst>
            <p14:sldId id="266"/>
            <p14:sldId id="267"/>
            <p14:sldId id="268"/>
            <p14:sldId id="269"/>
            <p14:sldId id="270"/>
            <p14:sldId id="305"/>
            <p14:sldId id="308"/>
            <p14:sldId id="309"/>
            <p14:sldId id="310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DNS Cache Snooping" id="{019B6E5A-6658-4A48-AA86-FF1FC0B58C9C}">
          <p14:sldIdLst>
            <p14:sldId id="282"/>
            <p14:sldId id="283"/>
            <p14:sldId id="284"/>
            <p14:sldId id="285"/>
          </p14:sldIdLst>
        </p14:section>
        <p14:section name="amass" id="{46C340CD-6CBF-42B0-AB51-EE94561F1296}">
          <p14:sldIdLst>
            <p14:sldId id="286"/>
            <p14:sldId id="287"/>
            <p14:sldId id="288"/>
            <p14:sldId id="358"/>
            <p14:sldId id="290"/>
            <p14:sldId id="291"/>
            <p14:sldId id="292"/>
            <p14:sldId id="311"/>
          </p14:sldIdLst>
        </p14:section>
        <p14:section name="metadata" id="{67DA3B91-38E0-46BE-9CE6-B328F0F251BC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0QyCWOCxZeOBxkXCXTD0RXE1f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9"/>
    <p:restoredTop sz="74881"/>
  </p:normalViewPr>
  <p:slideViewPr>
    <p:cSldViewPr snapToGrid="0">
      <p:cViewPr varScale="1">
        <p:scale>
          <a:sx n="109" d="100"/>
          <a:sy n="109" d="100"/>
        </p:scale>
        <p:origin x="148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Klabe" userId="826fd09a-dc4d-4b28-bd3e-396f39c198c4" providerId="ADAL" clId="{C92D57C3-A279-41B4-92A9-6E4C231C2C6F}"/>
    <pc:docChg chg="undo custSel delSld modSld modSection">
      <pc:chgData name="Peter Klabe" userId="826fd09a-dc4d-4b28-bd3e-396f39c198c4" providerId="ADAL" clId="{C92D57C3-A279-41B4-92A9-6E4C231C2C6F}" dt="2021-02-13T19:39:14.520" v="142" actId="700"/>
      <pc:docMkLst>
        <pc:docMk/>
      </pc:docMkLst>
      <pc:sldChg chg="modSp mod modClrScheme chgLayout">
        <pc:chgData name="Peter Klabe" userId="826fd09a-dc4d-4b28-bd3e-396f39c198c4" providerId="ADAL" clId="{C92D57C3-A279-41B4-92A9-6E4C231C2C6F}" dt="2021-02-13T19:39:11.751" v="141" actId="700"/>
        <pc:sldMkLst>
          <pc:docMk/>
          <pc:sldMk cId="0" sldId="257"/>
        </pc:sldMkLst>
        <pc:spChg chg="mod ord">
          <ac:chgData name="Peter Klabe" userId="826fd09a-dc4d-4b28-bd3e-396f39c198c4" providerId="ADAL" clId="{C92D57C3-A279-41B4-92A9-6E4C231C2C6F}" dt="2021-02-13T19:39:11.751" v="141" actId="700"/>
          <ac:spMkLst>
            <pc:docMk/>
            <pc:sldMk cId="0" sldId="257"/>
            <ac:spMk id="47" creationId="{00000000-0000-0000-0000-000000000000}"/>
          </ac:spMkLst>
        </pc:spChg>
        <pc:spChg chg="mod ord">
          <ac:chgData name="Peter Klabe" userId="826fd09a-dc4d-4b28-bd3e-396f39c198c4" providerId="ADAL" clId="{C92D57C3-A279-41B4-92A9-6E4C231C2C6F}" dt="2021-02-13T19:39:11.751" v="141" actId="700"/>
          <ac:spMkLst>
            <pc:docMk/>
            <pc:sldMk cId="0" sldId="257"/>
            <ac:spMk id="48" creationId="{00000000-0000-0000-0000-000000000000}"/>
          </ac:spMkLst>
        </pc:spChg>
      </pc:sldChg>
      <pc:sldChg chg="modSp mod">
        <pc:chgData name="Peter Klabe" userId="826fd09a-dc4d-4b28-bd3e-396f39c198c4" providerId="ADAL" clId="{C92D57C3-A279-41B4-92A9-6E4C231C2C6F}" dt="2021-02-13T19:37:21.531" v="136" actId="20577"/>
        <pc:sldMkLst>
          <pc:docMk/>
          <pc:sldMk cId="0" sldId="288"/>
        </pc:sldMkLst>
        <pc:spChg chg="mod">
          <ac:chgData name="Peter Klabe" userId="826fd09a-dc4d-4b28-bd3e-396f39c198c4" providerId="ADAL" clId="{C92D57C3-A279-41B4-92A9-6E4C231C2C6F}" dt="2021-02-13T19:37:21.531" v="136" actId="20577"/>
          <ac:spMkLst>
            <pc:docMk/>
            <pc:sldMk cId="0" sldId="288"/>
            <ac:spMk id="267" creationId="{00000000-0000-0000-0000-000000000000}"/>
          </ac:spMkLst>
        </pc:spChg>
      </pc:sldChg>
      <pc:sldChg chg="modSp del mod">
        <pc:chgData name="Peter Klabe" userId="826fd09a-dc4d-4b28-bd3e-396f39c198c4" providerId="ADAL" clId="{C92D57C3-A279-41B4-92A9-6E4C231C2C6F}" dt="2021-02-13T19:38:37.411" v="137" actId="47"/>
        <pc:sldMkLst>
          <pc:docMk/>
          <pc:sldMk cId="0" sldId="289"/>
        </pc:sldMkLst>
        <pc:spChg chg="mod">
          <ac:chgData name="Peter Klabe" userId="826fd09a-dc4d-4b28-bd3e-396f39c198c4" providerId="ADAL" clId="{C92D57C3-A279-41B4-92A9-6E4C231C2C6F}" dt="2021-02-13T19:36:30.538" v="32" actId="20577"/>
          <ac:spMkLst>
            <pc:docMk/>
            <pc:sldMk cId="0" sldId="289"/>
            <ac:spMk id="274" creationId="{00000000-0000-0000-0000-000000000000}"/>
          </ac:spMkLst>
        </pc:spChg>
      </pc:sldChg>
      <pc:sldChg chg="modSp mod modClrScheme chgLayout">
        <pc:chgData name="Peter Klabe" userId="826fd09a-dc4d-4b28-bd3e-396f39c198c4" providerId="ADAL" clId="{C92D57C3-A279-41B4-92A9-6E4C231C2C6F}" dt="2021-02-13T19:30:31.815" v="13" actId="15"/>
        <pc:sldMkLst>
          <pc:docMk/>
          <pc:sldMk cId="0" sldId="304"/>
        </pc:sldMkLst>
        <pc:spChg chg="mod ord">
          <ac:chgData name="Peter Klabe" userId="826fd09a-dc4d-4b28-bd3e-396f39c198c4" providerId="ADAL" clId="{C92D57C3-A279-41B4-92A9-6E4C231C2C6F}" dt="2021-02-13T19:30:31.815" v="13" actId="15"/>
          <ac:spMkLst>
            <pc:docMk/>
            <pc:sldMk cId="0" sldId="304"/>
            <ac:spMk id="378" creationId="{00000000-0000-0000-0000-000000000000}"/>
          </ac:spMkLst>
        </pc:spChg>
        <pc:spChg chg="mod ord">
          <ac:chgData name="Peter Klabe" userId="826fd09a-dc4d-4b28-bd3e-396f39c198c4" providerId="ADAL" clId="{C92D57C3-A279-41B4-92A9-6E4C231C2C6F}" dt="2021-02-13T19:30:21.738" v="4" actId="700"/>
          <ac:spMkLst>
            <pc:docMk/>
            <pc:sldMk cId="0" sldId="304"/>
            <ac:spMk id="379" creationId="{00000000-0000-0000-0000-000000000000}"/>
          </ac:spMkLst>
        </pc:spChg>
      </pc:sldChg>
      <pc:sldChg chg="modSp mod modClrScheme chgLayout">
        <pc:chgData name="Peter Klabe" userId="826fd09a-dc4d-4b28-bd3e-396f39c198c4" providerId="ADAL" clId="{C92D57C3-A279-41B4-92A9-6E4C231C2C6F}" dt="2021-02-13T19:39:14.520" v="142" actId="700"/>
        <pc:sldMkLst>
          <pc:docMk/>
          <pc:sldMk cId="4245830129" sldId="354"/>
        </pc:sldMkLst>
        <pc:spChg chg="mod ord">
          <ac:chgData name="Peter Klabe" userId="826fd09a-dc4d-4b28-bd3e-396f39c198c4" providerId="ADAL" clId="{C92D57C3-A279-41B4-92A9-6E4C231C2C6F}" dt="2021-02-13T19:39:14.520" v="142" actId="700"/>
          <ac:spMkLst>
            <pc:docMk/>
            <pc:sldMk cId="4245830129" sldId="354"/>
            <ac:spMk id="2" creationId="{C23F0994-A414-42EE-9CC3-ED790A8B0477}"/>
          </ac:spMkLst>
        </pc:spChg>
        <pc:spChg chg="mod ord">
          <ac:chgData name="Peter Klabe" userId="826fd09a-dc4d-4b28-bd3e-396f39c198c4" providerId="ADAL" clId="{C92D57C3-A279-41B4-92A9-6E4C231C2C6F}" dt="2021-02-13T19:39:14.520" v="142" actId="700"/>
          <ac:spMkLst>
            <pc:docMk/>
            <pc:sldMk cId="4245830129" sldId="354"/>
            <ac:spMk id="3" creationId="{72B95E7B-A1F4-401C-ABA2-F9224FAC90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" name="Google Shape;1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c67e2f3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76c67e2f3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2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4" name="Google Shape;22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1" name="Google Shape;25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29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039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1" name="Google Shape;30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6c67e2f3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76c67e2f3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B356F1-F3EF-4BF1-8356-2C4B6AAFCD27}"/>
              </a:ext>
            </a:extLst>
          </p:cNvPr>
          <p:cNvSpPr/>
          <p:nvPr/>
        </p:nvSpPr>
        <p:spPr>
          <a:xfrm>
            <a:off x="-9144" y="852420"/>
            <a:ext cx="4581144" cy="3438659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227751" y="1429555"/>
            <a:ext cx="3637261" cy="2343956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>
              <a:spcBef>
                <a:spcPts val="0"/>
              </a:spcBef>
              <a:defRPr sz="3000" b="1" i="0">
                <a:solidFill>
                  <a:schemeClr val="bg1"/>
                </a:solidFill>
                <a:latin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F0F38F0-BB0C-445C-B9BA-9D28477E8224}"/>
              </a:ext>
            </a:extLst>
          </p:cNvPr>
          <p:cNvSpPr txBox="1">
            <a:spLocks/>
          </p:cNvSpPr>
          <p:nvPr/>
        </p:nvSpPr>
        <p:spPr bwMode="auto">
          <a:xfrm>
            <a:off x="3271146" y="4908239"/>
            <a:ext cx="2601707" cy="2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</a:pPr>
            <a:r>
              <a:rPr lang="en-US" altLang="en-US" sz="1000" dirty="0">
                <a:ea typeface="ＭＳ Ｐゴシック" pitchFamily="34" charset="-128"/>
              </a:rPr>
              <a:t>©2021 NYU Tandon School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2240230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Placeholder 2"/>
          <p:cNvSpPr>
            <a:spLocks noGrp="1"/>
          </p:cNvSpPr>
          <p:nvPr>
            <p:ph idx="11"/>
          </p:nvPr>
        </p:nvSpPr>
        <p:spPr>
          <a:xfrm>
            <a:off x="0" y="0"/>
            <a:ext cx="4480560" cy="515657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30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baseline="0"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37E38B8-3EE2-4DE3-BCBB-1E864D7B54BE}"/>
              </a:ext>
            </a:extLst>
          </p:cNvPr>
          <p:cNvSpPr txBox="1">
            <a:spLocks/>
          </p:cNvSpPr>
          <p:nvPr/>
        </p:nvSpPr>
        <p:spPr bwMode="auto">
          <a:xfrm>
            <a:off x="5516189" y="4905375"/>
            <a:ext cx="2601707" cy="2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</a:pPr>
            <a:r>
              <a:rPr lang="en-US" altLang="en-US" sz="1000" b="0" dirty="0">
                <a:solidFill>
                  <a:schemeClr val="bg1"/>
                </a:solidFill>
                <a:ea typeface="ＭＳ Ｐゴシック" pitchFamily="34" charset="-128"/>
              </a:rPr>
              <a:t>©2021 NYU Tandon School of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E34A1-9914-439B-A938-362FEA304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0C4B7367-E3D6-4167-A2E6-8130E963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4417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-9144" y="0"/>
            <a:ext cx="9153144" cy="514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>
              <a:spcBef>
                <a:spcPts val="0"/>
              </a:spcBef>
              <a:defRPr sz="3000" b="1" i="0">
                <a:solidFill>
                  <a:schemeClr val="bg1"/>
                </a:solidFill>
                <a:latin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F0F38F0-BB0C-445C-B9BA-9D28477E8224}"/>
              </a:ext>
            </a:extLst>
          </p:cNvPr>
          <p:cNvSpPr txBox="1">
            <a:spLocks/>
          </p:cNvSpPr>
          <p:nvPr/>
        </p:nvSpPr>
        <p:spPr bwMode="auto">
          <a:xfrm>
            <a:off x="3271146" y="4908239"/>
            <a:ext cx="2601707" cy="2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</a:pPr>
            <a:r>
              <a:rPr lang="en-US" altLang="en-US" sz="1000" dirty="0">
                <a:ea typeface="ＭＳ Ｐゴシック" pitchFamily="34" charset="-128"/>
              </a:rPr>
              <a:t>©2021 NYU Tandon School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374160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2"/>
          <p:cNvSpPr txBox="1">
            <a:spLocks noGrp="1"/>
          </p:cNvSpPr>
          <p:nvPr>
            <p:ph type="body" idx="1"/>
          </p:nvPr>
        </p:nvSpPr>
        <p:spPr>
          <a:xfrm>
            <a:off x="287381" y="921705"/>
            <a:ext cx="8572840" cy="368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2"/>
          <p:cNvSpPr txBox="1">
            <a:spLocks noGrp="1"/>
          </p:cNvSpPr>
          <p:nvPr>
            <p:ph type="body" idx="2"/>
          </p:nvPr>
        </p:nvSpPr>
        <p:spPr>
          <a:xfrm>
            <a:off x="2390053" y="75674"/>
            <a:ext cx="6527400" cy="58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49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8572840" cy="395509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Char char="•"/>
              <a:defRPr sz="2000" b="1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/>
            </a:lvl4pPr>
            <a:lvl5pPr marL="1255713" indent="-285750">
              <a:spcBef>
                <a:spcPts val="0"/>
              </a:spcBef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390053" y="75674"/>
            <a:ext cx="6527400" cy="586477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2703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2_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4"/>
          <p:cNvSpPr>
            <a:spLocks noGrp="1"/>
          </p:cNvSpPr>
          <p:nvPr>
            <p:ph type="pic" idx="2"/>
          </p:nvPr>
        </p:nvSpPr>
        <p:spPr>
          <a:xfrm>
            <a:off x="-9144" y="0"/>
            <a:ext cx="9153144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4"/>
          <p:cNvSpPr txBox="1">
            <a:spLocks noGrp="1"/>
          </p:cNvSpPr>
          <p:nvPr>
            <p:ph type="body" idx="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4"/>
          <p:cNvSpPr txBox="1">
            <a:spLocks noGrp="1"/>
          </p:cNvSpPr>
          <p:nvPr>
            <p:ph type="body" idx="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74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nyu_whi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1028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238125"/>
            <a:ext cx="14636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7D791B-9A8C-4ABE-BDC7-107BF07B0E55}"/>
              </a:ext>
            </a:extLst>
          </p:cNvPr>
          <p:cNvSpPr txBox="1">
            <a:spLocks/>
          </p:cNvSpPr>
          <p:nvPr/>
        </p:nvSpPr>
        <p:spPr bwMode="auto">
          <a:xfrm>
            <a:off x="3271146" y="4908239"/>
            <a:ext cx="2601707" cy="2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</a:pPr>
            <a:r>
              <a:rPr lang="en-US" altLang="en-US" sz="1000" dirty="0">
                <a:ea typeface="ＭＳ Ｐゴシック" pitchFamily="34" charset="-128"/>
              </a:rPr>
              <a:t>©2021 NYU Tandon School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60435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9" r:id="rId3"/>
    <p:sldLayoutId id="2147483661" r:id="rId4"/>
    <p:sldLayoutId id="2147483663" r:id="rId5"/>
    <p:sldLayoutId id="2147483664" r:id="rId6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8650" indent="-1714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5850" indent="-1714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114550" indent="-285750" algn="l" defTabSz="457200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master53/recon-ng-marketplace/wiki/API-Key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Raikia/Recon-NG-API-Key-Creation/blob/master/README-v4.8.3.m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ed.com/publisher" TargetMode="External"/><Relationship Id="rId2" Type="http://schemas.openxmlformats.org/officeDocument/2006/relationships/hyperlink" Target="https://www.microsoft.com/cognitive-services/en-us/bing-web-search-api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amas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WASP/Amass/blob/master/doc/user_guide.m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no.phy.queensu.ca/~phil/exiftool/Image-ExifTool-10.41.tar.gz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hois.arin.net/" TargetMode="Externa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Placeholder 2"/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b="72"/>
          <a:stretch/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12700" y="1041400"/>
            <a:ext cx="4205288" cy="320040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07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227013" y="1684338"/>
            <a:ext cx="3638550" cy="16589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1700" dirty="0">
                <a:latin typeface="Arial" charset="0"/>
                <a:ea typeface="ＭＳ Ｐゴシック" pitchFamily="34" charset="-128"/>
              </a:rPr>
              <a:t>NYU Cyber Fellows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1700" dirty="0">
                <a:latin typeface="Arial" charset="0"/>
                <a:ea typeface="ＭＳ Ｐゴシック" pitchFamily="34" charset="-128"/>
              </a:rPr>
              <a:t>CS GY 6573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sz="1700" dirty="0"/>
              <a:t>Penetration Testing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Recon Lab</a:t>
            </a:r>
            <a:endParaRPr lang="en-US" dirty="0"/>
          </a:p>
        </p:txBody>
      </p:sp>
      <p:sp>
        <p:nvSpPr>
          <p:cNvPr id="512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227013" y="3922643"/>
            <a:ext cx="2575822" cy="1588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</a:pPr>
            <a:r>
              <a:rPr lang="en-US" altLang="en-US" dirty="0">
                <a:ea typeface="ＭＳ Ｐゴシック" pitchFamily="34" charset="-128"/>
              </a:rPr>
              <a:t>©2021 NYU Tandon School of Engineering</a:t>
            </a:r>
          </a:p>
        </p:txBody>
      </p:sp>
      <p:pic>
        <p:nvPicPr>
          <p:cNvPr id="512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338263"/>
            <a:ext cx="1465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/>
            <a:r>
              <a:rPr lang="en-US" dirty="0"/>
              <a:t>Recon-ng keeps workspaces so we can save results of different penetration tests</a:t>
            </a:r>
            <a:endParaRPr dirty="0"/>
          </a:p>
          <a:p>
            <a:pPr marL="342900" indent="-342900"/>
            <a:r>
              <a:rPr lang="en-US" dirty="0"/>
              <a:t>Let’s look at the workspaces now, then create a new one</a:t>
            </a:r>
            <a:endParaRPr dirty="0"/>
          </a:p>
          <a:p>
            <a:pPr marL="1085850" lvl="4" indent="-285750"/>
            <a:r>
              <a:rPr lang="en-US" dirty="0"/>
              <a:t>[recon-ng][default] &gt; </a:t>
            </a:r>
            <a:r>
              <a:rPr lang="en-US" b="1" dirty="0"/>
              <a:t>workspaces</a:t>
            </a:r>
            <a:endParaRPr dirty="0"/>
          </a:p>
          <a:p>
            <a:pPr marL="1085850" lvl="4" indent="-285750"/>
            <a:r>
              <a:rPr lang="en-US" dirty="0"/>
              <a:t>[recon-ng][default] &gt; </a:t>
            </a:r>
            <a:r>
              <a:rPr lang="en-US" b="1" dirty="0"/>
              <a:t>workspaces list</a:t>
            </a:r>
            <a:endParaRPr dirty="0"/>
          </a:p>
          <a:p>
            <a:pPr marL="1085850" lvl="4" indent="-285750"/>
            <a:r>
              <a:rPr lang="en-US" dirty="0"/>
              <a:t>[recon-ng][default] &gt; </a:t>
            </a:r>
            <a:r>
              <a:rPr lang="en-US" b="1" dirty="0"/>
              <a:t>workspaces create lab</a:t>
            </a:r>
            <a:endParaRPr dirty="0"/>
          </a:p>
          <a:p>
            <a:pPr marL="1174750" lvl="4" indent="-285750"/>
            <a:endParaRPr b="1" dirty="0"/>
          </a:p>
          <a:p>
            <a:pPr marL="342900" indent="-342900"/>
            <a:r>
              <a:rPr lang="en-US" dirty="0"/>
              <a:t>Notice how our prompt switched to the new workspace?</a:t>
            </a:r>
            <a:endParaRPr dirty="0"/>
          </a:p>
          <a:p>
            <a:pPr marL="1174750" lvl="4" indent="-285750"/>
            <a:endParaRPr dirty="0"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workspaces</a:t>
            </a:r>
            <a:endParaRPr/>
          </a:p>
        </p:txBody>
      </p:sp>
      <p:pic>
        <p:nvPicPr>
          <p:cNvPr id="82" name="Google Shape;8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75" y="3092625"/>
            <a:ext cx="3481300" cy="15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6c67e2f3e_0_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dirty="0"/>
              <a:t>A module is a specific task that recon-ng will execute based on the parameters you provide it e.g. ‘interesting file finder’.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>
              <a:lnSpc>
                <a:spcPct val="90000"/>
              </a:lnSpc>
            </a:pPr>
            <a:r>
              <a:rPr lang="en-US" dirty="0"/>
              <a:t>List the possible modules, broken down into categories</a:t>
            </a:r>
            <a:endParaRPr dirty="0"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[recon-ng][lab] &gt; </a:t>
            </a:r>
            <a:r>
              <a:rPr lang="en-US" b="1" dirty="0"/>
              <a:t>modules search</a:t>
            </a:r>
            <a:endParaRPr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62865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‘Recon’ category modules are listed as</a:t>
            </a:r>
            <a:endParaRPr dirty="0"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 recon/[</a:t>
            </a:r>
            <a:r>
              <a:rPr lang="en-US" dirty="0" err="1"/>
              <a:t>source_data</a:t>
            </a:r>
            <a:r>
              <a:rPr lang="en-US" dirty="0"/>
              <a:t>]-[</a:t>
            </a:r>
            <a:r>
              <a:rPr lang="en-US" dirty="0" err="1"/>
              <a:t>unknown_data</a:t>
            </a:r>
            <a:r>
              <a:rPr lang="en-US" dirty="0"/>
              <a:t>]/[module name]</a:t>
            </a:r>
            <a:endParaRPr dirty="0"/>
          </a:p>
          <a:p>
            <a:pPr marL="1085850" lvl="2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dirty="0"/>
              <a:t>Our source is info we have and added already</a:t>
            </a:r>
            <a:endParaRPr dirty="0"/>
          </a:p>
          <a:p>
            <a:pPr marL="1085850" lvl="2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dirty="0"/>
              <a:t>Unknown data is what we’re looking for</a:t>
            </a:r>
            <a:endParaRPr dirty="0"/>
          </a:p>
          <a:p>
            <a:pPr marL="628650" lvl="1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Different from version 4, Recon-ng v5 doesn’t have modules pre-installed by default, user needs to add modules manually by using its ‘marketplace’</a:t>
            </a:r>
            <a:endParaRPr dirty="0"/>
          </a:p>
        </p:txBody>
      </p:sp>
      <p:sp>
        <p:nvSpPr>
          <p:cNvPr id="88" name="Google Shape;88;g76c67e2f3e_0_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modules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60D543-8951-4BAF-9866-D6203D7094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3624601" cy="3955095"/>
          </a:xfrm>
        </p:spPr>
        <p:txBody>
          <a:bodyPr>
            <a:normAutofit/>
          </a:bodyPr>
          <a:lstStyle/>
          <a:p>
            <a:r>
              <a:rPr lang="en-US" b="1" dirty="0"/>
              <a:t>Recon-ng used the recon-ng-marketplace to add recon modules</a:t>
            </a:r>
          </a:p>
          <a:p>
            <a:endParaRPr lang="en-US" b="1" dirty="0"/>
          </a:p>
          <a:p>
            <a:r>
              <a:rPr lang="en-US" b="1" dirty="0"/>
              <a:t>Refresh the marketplace so you have the latest module list</a:t>
            </a:r>
          </a:p>
          <a:p>
            <a:pPr lvl="4"/>
            <a:r>
              <a:rPr lang="en-US" dirty="0"/>
              <a:t>$</a:t>
            </a:r>
            <a:r>
              <a:rPr lang="en-US" b="1" dirty="0"/>
              <a:t> marketplace refresh</a:t>
            </a:r>
          </a:p>
          <a:p>
            <a:endParaRPr lang="en-US" b="1" dirty="0"/>
          </a:p>
          <a:p>
            <a:r>
              <a:rPr lang="en-US" b="1" dirty="0"/>
              <a:t>Request a list of the available modules</a:t>
            </a:r>
          </a:p>
          <a:p>
            <a:pPr lvl="4"/>
            <a:r>
              <a:rPr lang="en-US" dirty="0"/>
              <a:t>$</a:t>
            </a:r>
            <a:r>
              <a:rPr lang="en-US" b="1" dirty="0"/>
              <a:t> marketplace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41BF5-29F3-486D-9F57-18DC5C401A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marketplace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188C9-DE7B-4D00-BD49-5B963140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196" y="1210959"/>
            <a:ext cx="4801257" cy="2845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01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</a:rPr>
              <a:t>marketplace info &lt;</a:t>
            </a:r>
            <a:r>
              <a:rPr lang="en-US" dirty="0" err="1">
                <a:latin typeface="Consolas" panose="020B0609020204030204" pitchFamily="49" charset="0"/>
              </a:rPr>
              <a:t>module_name</a:t>
            </a:r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/>
              <a:t>to see some information about the module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endParaRPr lang="en-US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Then install it </a:t>
            </a:r>
          </a:p>
          <a:p>
            <a:pPr marL="1260475" lvl="4" indent="-346075">
              <a:buSzPts val="2000"/>
            </a:pPr>
            <a:r>
              <a:rPr lang="en-US" dirty="0"/>
              <a:t>[recon-ng][lab] &gt; </a:t>
            </a:r>
            <a:r>
              <a:rPr lang="en-US" b="1" dirty="0"/>
              <a:t>marketplace install </a:t>
            </a:r>
            <a:r>
              <a:rPr lang="en-US" b="1" dirty="0" err="1"/>
              <a:t>whois_pocs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/>
              <a:t>Or we can use `</a:t>
            </a:r>
            <a:r>
              <a:rPr lang="en-US" dirty="0">
                <a:latin typeface="Consolas" panose="020B0609020204030204" pitchFamily="49" charset="0"/>
              </a:rPr>
              <a:t>marketplace install all</a:t>
            </a:r>
            <a:r>
              <a:rPr lang="en-US" dirty="0"/>
              <a:t>` to install all modules at one time, save a lot of time.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</p:txBody>
      </p:sp>
      <p:sp>
        <p:nvSpPr>
          <p:cNvPr id="94" name="Google Shape;94;p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Modules</a:t>
            </a:r>
            <a:endParaRPr/>
          </a:p>
        </p:txBody>
      </p:sp>
      <p:pic>
        <p:nvPicPr>
          <p:cNvPr id="95" name="Google Shape;9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86" y="1640185"/>
            <a:ext cx="6170892" cy="1125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6" name="Google Shape;9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753" y="3025325"/>
            <a:ext cx="2724775" cy="3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body" idx="1"/>
          </p:nvPr>
        </p:nvSpPr>
        <p:spPr>
          <a:xfrm>
            <a:off x="152400" y="825062"/>
            <a:ext cx="8675341" cy="326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>
              <a:lnSpc>
                <a:spcPct val="80000"/>
              </a:lnSpc>
              <a:buSzPts val="1850"/>
            </a:pPr>
            <a:r>
              <a:rPr lang="en-US" sz="1850" dirty="0"/>
              <a:t>Recon-ng also works with service API keys</a:t>
            </a:r>
          </a:p>
          <a:p>
            <a:pPr marL="342900" indent="-342900">
              <a:lnSpc>
                <a:spcPct val="80000"/>
              </a:lnSpc>
              <a:buSzPts val="1850"/>
            </a:pPr>
            <a:endParaRPr sz="1850" dirty="0"/>
          </a:p>
          <a:p>
            <a:pPr marL="342900" indent="-342900">
              <a:lnSpc>
                <a:spcPct val="80000"/>
              </a:lnSpc>
              <a:buSzPts val="1850"/>
            </a:pPr>
            <a:r>
              <a:rPr lang="en-US" sz="1850" dirty="0"/>
              <a:t>Take a look at the keys we can import</a:t>
            </a:r>
            <a:endParaRPr dirty="0"/>
          </a:p>
          <a:p>
            <a:pPr marL="285750" indent="-285750">
              <a:lnSpc>
                <a:spcPct val="80000"/>
              </a:lnSpc>
            </a:pPr>
            <a:r>
              <a:rPr lang="en-US" sz="1665" b="0" u="sng" dirty="0">
                <a:solidFill>
                  <a:schemeClr val="hlink"/>
                </a:solidFill>
                <a:hlinkClick r:id="rId3"/>
              </a:rPr>
              <a:t>https://github.com/lanmaster53/recon-ng-marketplace/wiki/API-Keys</a:t>
            </a:r>
            <a:endParaRPr dirty="0"/>
          </a:p>
          <a:p>
            <a:pPr marL="285750" indent="-285750">
              <a:lnSpc>
                <a:spcPct val="80000"/>
              </a:lnSpc>
            </a:pPr>
            <a:endParaRPr sz="1295" b="0" dirty="0">
              <a:latin typeface="Consolas"/>
              <a:ea typeface="Consolas"/>
              <a:cs typeface="Consolas"/>
              <a:sym typeface="Consolas"/>
            </a:endParaRPr>
          </a:p>
          <a:p>
            <a:pPr marL="1168083" lvl="4" indent="-285750">
              <a:lnSpc>
                <a:spcPct val="80000"/>
              </a:lnSpc>
              <a:buSzPts val="1295"/>
            </a:pPr>
            <a:endParaRPr sz="1295" b="1" dirty="0"/>
          </a:p>
          <a:p>
            <a:pPr marL="342900" indent="-342900">
              <a:lnSpc>
                <a:spcPct val="80000"/>
              </a:lnSpc>
              <a:buSzPts val="1850"/>
            </a:pPr>
            <a:r>
              <a:rPr lang="en-US" sz="1850" dirty="0"/>
              <a:t>Getting an API key may be a </a:t>
            </a:r>
            <a:r>
              <a:rPr lang="en-US" sz="1850" dirty="0" err="1"/>
              <a:t>a</a:t>
            </a:r>
            <a:r>
              <a:rPr lang="en-US" sz="1850" dirty="0"/>
              <a:t> bit of a process and outside the scope of this class</a:t>
            </a:r>
            <a:endParaRPr dirty="0"/>
          </a:p>
          <a:p>
            <a:pPr marL="742950" lvl="1" indent="-285750">
              <a:lnSpc>
                <a:spcPct val="80000"/>
              </a:lnSpc>
              <a:buSzPts val="1665"/>
            </a:pPr>
            <a:r>
              <a:rPr lang="en-US" sz="1665" dirty="0"/>
              <a:t>Require extra registration, money, etc.</a:t>
            </a:r>
            <a:endParaRPr dirty="0"/>
          </a:p>
          <a:p>
            <a:pPr marL="848678" lvl="1" indent="-285750">
              <a:lnSpc>
                <a:spcPct val="80000"/>
              </a:lnSpc>
              <a:buSzPts val="1665"/>
            </a:pPr>
            <a:endParaRPr sz="1665" dirty="0"/>
          </a:p>
          <a:p>
            <a:pPr marL="342900" indent="-342900">
              <a:lnSpc>
                <a:spcPct val="80000"/>
              </a:lnSpc>
              <a:buSzPts val="1850"/>
            </a:pPr>
            <a:r>
              <a:rPr lang="en-US" sz="1850" dirty="0"/>
              <a:t>If you want to pursue this, great tutorials for each API are here:</a:t>
            </a:r>
            <a:endParaRPr dirty="0"/>
          </a:p>
          <a:p>
            <a:pPr marL="742950" lvl="1" indent="-285750">
              <a:lnSpc>
                <a:spcPct val="80000"/>
              </a:lnSpc>
              <a:buSzPts val="1665"/>
            </a:pPr>
            <a:r>
              <a:rPr lang="en-US" sz="1665" u="sng" dirty="0">
                <a:solidFill>
                  <a:schemeClr val="hlink"/>
                </a:solidFill>
                <a:hlinkClick r:id="rId4"/>
              </a:rPr>
              <a:t>https://github.com/Raikia/Recon-NG-API-Key-Creation/blob/master/README-v4.8.3.md</a:t>
            </a:r>
            <a:endParaRPr sz="1665" dirty="0"/>
          </a:p>
          <a:p>
            <a:pPr marL="742950" lvl="1" indent="-285750">
              <a:lnSpc>
                <a:spcPct val="80000"/>
              </a:lnSpc>
              <a:buSzPts val="1665"/>
            </a:pPr>
            <a:r>
              <a:rPr lang="en-US" sz="1665" dirty="0"/>
              <a:t>Example:</a:t>
            </a:r>
            <a:endParaRPr dirty="0"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API keys</a:t>
            </a:r>
            <a:endParaRPr/>
          </a:p>
        </p:txBody>
      </p:sp>
      <p:pic>
        <p:nvPicPr>
          <p:cNvPr id="103" name="Google Shape;10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4048093"/>
            <a:ext cx="5759701" cy="87315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04" name="Google Shape;10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227" y="4214070"/>
            <a:ext cx="2886373" cy="541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0"/>
          <p:cNvPicPr preferRelativeResize="0"/>
          <p:nvPr/>
        </p:nvPicPr>
        <p:blipFill rotWithShape="1">
          <a:blip r:embed="rId3">
            <a:alphaModFix/>
          </a:blip>
          <a:srcRect r="51067"/>
          <a:stretch/>
        </p:blipFill>
        <p:spPr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Recon-ng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Recon on NYU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>
            <a:spLocks noGrp="1"/>
          </p:cNvSpPr>
          <p:nvPr>
            <p:ph type="body" idx="1"/>
          </p:nvPr>
        </p:nvSpPr>
        <p:spPr>
          <a:xfrm>
            <a:off x="37999" y="866286"/>
            <a:ext cx="8572840" cy="233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/>
            <a:r>
              <a:rPr lang="en-US" dirty="0"/>
              <a:t>Let’s get some of our targets in place with the </a:t>
            </a:r>
            <a:r>
              <a:rPr lang="en-US" dirty="0" err="1"/>
              <a:t>db</a:t>
            </a:r>
            <a:r>
              <a:rPr lang="en-US" dirty="0"/>
              <a:t> command</a:t>
            </a:r>
            <a:endParaRPr dirty="0"/>
          </a:p>
          <a:p>
            <a:pPr marL="1085850" lvl="4" indent="-285750"/>
            <a:r>
              <a:rPr lang="en-US" dirty="0"/>
              <a:t>[recon-ng][lab] &gt; </a:t>
            </a:r>
            <a:r>
              <a:rPr lang="en-US" b="1" dirty="0"/>
              <a:t>help </a:t>
            </a:r>
            <a:r>
              <a:rPr lang="en-US" b="1" dirty="0" err="1"/>
              <a:t>db</a:t>
            </a:r>
            <a:endParaRPr lang="en-US" dirty="0"/>
          </a:p>
          <a:p>
            <a:pPr marL="1200150" lvl="2" indent="-285750"/>
            <a:r>
              <a:rPr lang="en-US" dirty="0"/>
              <a:t>We can also ‘delete’</a:t>
            </a:r>
          </a:p>
          <a:p>
            <a:pPr marL="1085850" lvl="4" indent="-285750"/>
            <a:r>
              <a:rPr lang="en-US" dirty="0"/>
              <a:t>[recon-ng][lab] &gt; </a:t>
            </a:r>
            <a:r>
              <a:rPr lang="en-US" b="1" dirty="0" err="1"/>
              <a:t>db</a:t>
            </a:r>
            <a:r>
              <a:rPr lang="en-US" b="1" dirty="0"/>
              <a:t> insert domains</a:t>
            </a:r>
          </a:p>
          <a:p>
            <a:pPr marL="1085850" lvl="4" indent="-285750"/>
            <a:r>
              <a:rPr lang="en-US" dirty="0"/>
              <a:t>[recon-ng][lab] &gt; </a:t>
            </a:r>
            <a:r>
              <a:rPr lang="en-US" b="1" dirty="0" err="1"/>
              <a:t>db</a:t>
            </a:r>
            <a:r>
              <a:rPr lang="en-US" b="1" dirty="0"/>
              <a:t> insert companies</a:t>
            </a:r>
          </a:p>
          <a:p>
            <a:pPr marL="800100" lvl="4" indent="0">
              <a:buNone/>
            </a:pPr>
            <a:endParaRPr lang="en-US" b="1" dirty="0"/>
          </a:p>
          <a:p>
            <a:pPr marL="342900" indent="-342900"/>
            <a:r>
              <a:rPr lang="en-US" dirty="0"/>
              <a:t>Now that we have some targets in place, let’s look at the tables</a:t>
            </a:r>
            <a:endParaRPr dirty="0"/>
          </a:p>
          <a:p>
            <a:pPr marL="1085850" lvl="4" indent="-285750"/>
            <a:r>
              <a:rPr lang="en-US" dirty="0"/>
              <a:t>[recon-ng][lab] &gt; </a:t>
            </a:r>
            <a:r>
              <a:rPr lang="en-US" b="1" dirty="0"/>
              <a:t>show domains</a:t>
            </a:r>
            <a:endParaRPr dirty="0"/>
          </a:p>
          <a:p>
            <a:pPr marL="1085850" lvl="4" indent="-285750"/>
            <a:r>
              <a:rPr lang="en-US" dirty="0"/>
              <a:t>[recon-ng][lab] &gt; </a:t>
            </a:r>
            <a:r>
              <a:rPr lang="en-US" b="1" dirty="0"/>
              <a:t>show companies</a:t>
            </a:r>
            <a:endParaRPr dirty="0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adding a target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F78F6-D614-B94A-8F3E-D186711F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1" y="3100963"/>
            <a:ext cx="2462022" cy="175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D6636-6109-804A-9769-4C39B465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681" y="2698935"/>
            <a:ext cx="4499454" cy="21600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6c67e2f3e_0_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dirty="0"/>
              <a:t>To use a module, we first need to load it</a:t>
            </a:r>
            <a:endParaRPr dirty="0"/>
          </a:p>
          <a:p>
            <a:pPr marL="1085850" lvl="4" indent="-285750"/>
            <a:r>
              <a:rPr lang="en-US" dirty="0"/>
              <a:t>[recon-ng][lab] &gt; </a:t>
            </a:r>
            <a:r>
              <a:rPr lang="en-US" b="1" dirty="0"/>
              <a:t>modules</a:t>
            </a:r>
            <a:r>
              <a:rPr lang="en-US" dirty="0"/>
              <a:t> </a:t>
            </a:r>
            <a:r>
              <a:rPr lang="en-US" b="1" dirty="0"/>
              <a:t>load [full path of module]</a:t>
            </a:r>
            <a:endParaRPr dirty="0"/>
          </a:p>
          <a:p>
            <a:pPr marL="1174750" lvl="4" indent="-285750"/>
            <a:endParaRPr b="1" dirty="0"/>
          </a:p>
          <a:p>
            <a:pPr marL="742950" lvl="1" indent="-285750"/>
            <a:r>
              <a:rPr lang="en-US" dirty="0"/>
              <a:t>You can use tab competition or just type in part of the name</a:t>
            </a:r>
            <a:endParaRPr dirty="0"/>
          </a:p>
          <a:p>
            <a:pPr marL="742950" lvl="1" indent="-285750"/>
            <a:r>
              <a:rPr lang="en-US" dirty="0"/>
              <a:t>If there are multiple module possibilities from your string, it will list them</a:t>
            </a:r>
            <a:endParaRPr dirty="0"/>
          </a:p>
          <a:p>
            <a:pPr lvl="1"/>
            <a:endParaRPr dirty="0"/>
          </a:p>
          <a:p>
            <a:pPr marL="342900" indent="-342900"/>
            <a:r>
              <a:rPr lang="en-US" dirty="0"/>
              <a:t>Load up </a:t>
            </a:r>
            <a:r>
              <a:rPr lang="en-US" dirty="0" err="1"/>
              <a:t>whois_pocs</a:t>
            </a:r>
            <a:endParaRPr dirty="0"/>
          </a:p>
          <a:p>
            <a:pPr marL="1085850" lvl="4" indent="-285750"/>
            <a:r>
              <a:rPr lang="en-US" dirty="0"/>
              <a:t>[recon-ng][lab] &gt; </a:t>
            </a:r>
            <a:r>
              <a:rPr lang="en-US" b="1" dirty="0"/>
              <a:t>modules load </a:t>
            </a:r>
            <a:r>
              <a:rPr lang="en-US" b="1" dirty="0" err="1"/>
              <a:t>whois_pocs</a:t>
            </a:r>
            <a:endParaRPr b="1" dirty="0"/>
          </a:p>
          <a:p>
            <a:pPr marL="1174750" lvl="4" indent="-285750"/>
            <a:endParaRPr b="1" dirty="0"/>
          </a:p>
          <a:p>
            <a:pPr marL="742950" lvl="1" indent="-285750"/>
            <a:r>
              <a:rPr lang="en-US" dirty="0"/>
              <a:t>Notice our prompt switched again</a:t>
            </a:r>
            <a:endParaRPr dirty="0"/>
          </a:p>
          <a:p>
            <a:pPr marL="742950" lvl="1" indent="-285750"/>
            <a:r>
              <a:rPr lang="en-US" dirty="0"/>
              <a:t>We can drop the module too</a:t>
            </a:r>
            <a:endParaRPr dirty="0"/>
          </a:p>
          <a:p>
            <a:pPr lvl="1"/>
            <a:endParaRPr dirty="0"/>
          </a:p>
          <a:p>
            <a:pPr marL="1085850" lvl="4" indent="-285750"/>
            <a:r>
              <a:rPr lang="en-US" dirty="0"/>
              <a:t>[recon-ng][lab][</a:t>
            </a:r>
            <a:r>
              <a:rPr lang="en-US" dirty="0" err="1"/>
              <a:t>whois_pocs</a:t>
            </a:r>
            <a:r>
              <a:rPr lang="en-US" dirty="0"/>
              <a:t>] &gt; </a:t>
            </a:r>
            <a:r>
              <a:rPr lang="en-US" b="1" dirty="0"/>
              <a:t>back</a:t>
            </a:r>
            <a:endParaRPr dirty="0"/>
          </a:p>
          <a:p>
            <a:pPr marL="1085850" lvl="4" indent="-285750"/>
            <a:r>
              <a:rPr lang="en-US" dirty="0"/>
              <a:t>[recon-ng][lab] &gt; </a:t>
            </a:r>
            <a:endParaRPr dirty="0"/>
          </a:p>
          <a:p>
            <a:pPr marL="1174750" lvl="4" indent="-285750"/>
            <a:endParaRPr dirty="0"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</p:txBody>
      </p:sp>
      <p:sp>
        <p:nvSpPr>
          <p:cNvPr id="125" name="Google Shape;125;g76c67e2f3e_0_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modules</a:t>
            </a:r>
            <a:endParaRPr/>
          </a:p>
        </p:txBody>
      </p:sp>
      <p:pic>
        <p:nvPicPr>
          <p:cNvPr id="126" name="Google Shape;126;g76c67e2f3e_0_34"/>
          <p:cNvPicPr preferRelativeResize="0"/>
          <p:nvPr/>
        </p:nvPicPr>
        <p:blipFill rotWithShape="1">
          <a:blip r:embed="rId3">
            <a:alphaModFix/>
          </a:blip>
          <a:srcRect t="32272"/>
          <a:stretch/>
        </p:blipFill>
        <p:spPr>
          <a:xfrm>
            <a:off x="5463850" y="2948025"/>
            <a:ext cx="3486850" cy="12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body" idx="1"/>
          </p:nvPr>
        </p:nvSpPr>
        <p:spPr>
          <a:xfrm>
            <a:off x="287381" y="921704"/>
            <a:ext cx="8572840" cy="422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We can look at what Options the module requires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[recon-ng][lab][whois_pocs] &gt; </a:t>
            </a:r>
            <a:r>
              <a:rPr lang="en-US" b="1"/>
              <a:t>info</a:t>
            </a:r>
            <a:endParaRPr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569912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This module requires a SOURCE, like most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If we don’t specify an option, it will query the DOMAINS table and perform this module against every unique domain</a:t>
            </a: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Modules</a:t>
            </a:r>
            <a:endParaRPr/>
          </a:p>
        </p:txBody>
      </p:sp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650" y="1567475"/>
            <a:ext cx="5890926" cy="22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body" idx="1"/>
          </p:nvPr>
        </p:nvSpPr>
        <p:spPr>
          <a:xfrm>
            <a:off x="287381" y="921704"/>
            <a:ext cx="8572840" cy="233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Run the module using default settings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[recon-ng][lab][whois_pocs] &gt; </a:t>
            </a:r>
            <a:r>
              <a:rPr lang="en-US" b="1"/>
              <a:t>run</a:t>
            </a:r>
            <a:endParaRPr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might take a few minutes...</a:t>
            </a: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Okay! Now look at your POC table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[recon-ng][lab][whois_pocs] &gt; </a:t>
            </a:r>
            <a:r>
              <a:rPr lang="en-US" b="1"/>
              <a:t>show contacts</a:t>
            </a:r>
            <a:endParaRPr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CC06F0-816A-B943-9F5D-F3FF2EE74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1" y="3046704"/>
            <a:ext cx="6761489" cy="1695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630E7-E0A2-2F43-A01D-02D0CAD07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86" y="933422"/>
            <a:ext cx="2968733" cy="1983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>
              <a:lnSpc>
                <a:spcPct val="90000"/>
              </a:lnSpc>
              <a:buSzPts val="1850"/>
            </a:pPr>
            <a:r>
              <a:rPr lang="en-US" sz="1850" dirty="0"/>
              <a:t>It's important to understand that there are many ways to recon our target</a:t>
            </a:r>
            <a:endParaRPr dirty="0"/>
          </a:p>
          <a:p>
            <a:pPr marL="742950" lvl="1" indent="-285750">
              <a:lnSpc>
                <a:spcPct val="90000"/>
              </a:lnSpc>
              <a:buSzPts val="1665"/>
            </a:pPr>
            <a:r>
              <a:rPr lang="en-US" sz="1665" dirty="0"/>
              <a:t>Internet searching, DNS, </a:t>
            </a:r>
            <a:r>
              <a:rPr lang="en-US" sz="1665" dirty="0" err="1"/>
              <a:t>whois</a:t>
            </a:r>
            <a:r>
              <a:rPr lang="en-US" sz="1665" dirty="0"/>
              <a:t>, social media, job postings, company websites, physical surveillance, social engineering, wireless sniffing, </a:t>
            </a:r>
            <a:r>
              <a:rPr lang="en-US" sz="1665" dirty="0" err="1"/>
              <a:t>etc</a:t>
            </a:r>
            <a:endParaRPr dirty="0"/>
          </a:p>
          <a:p>
            <a:pPr marL="848678" lvl="1" indent="-285750">
              <a:lnSpc>
                <a:spcPct val="90000"/>
              </a:lnSpc>
              <a:buSzPts val="1665"/>
            </a:pPr>
            <a:endParaRPr sz="1665" dirty="0"/>
          </a:p>
          <a:p>
            <a:pPr marL="342900" indent="-342900">
              <a:lnSpc>
                <a:spcPct val="90000"/>
              </a:lnSpc>
              <a:buSzPts val="1850"/>
            </a:pPr>
            <a:r>
              <a:rPr lang="en-US" sz="1850" dirty="0"/>
              <a:t>Recon can be very open ended </a:t>
            </a:r>
            <a:endParaRPr dirty="0"/>
          </a:p>
          <a:p>
            <a:pPr marL="342900" indent="-342900">
              <a:lnSpc>
                <a:spcPct val="90000"/>
              </a:lnSpc>
              <a:buSzPts val="1850"/>
            </a:pPr>
            <a:endParaRPr sz="1850" dirty="0"/>
          </a:p>
          <a:p>
            <a:pPr marL="342900" indent="-342900">
              <a:lnSpc>
                <a:spcPct val="90000"/>
              </a:lnSpc>
              <a:buSzPts val="1850"/>
            </a:pPr>
            <a:r>
              <a:rPr lang="en-US" sz="1850" dirty="0"/>
              <a:t>Recon-ng is one of many tools to help save us time from manually searching websites for people, emails, domain names, IP addresses, etc.</a:t>
            </a:r>
            <a:endParaRPr dirty="0"/>
          </a:p>
          <a:p>
            <a:pPr marL="342900" indent="-342900">
              <a:lnSpc>
                <a:spcPct val="90000"/>
              </a:lnSpc>
              <a:buSzPts val="1850"/>
            </a:pPr>
            <a:endParaRPr sz="1850" dirty="0"/>
          </a:p>
          <a:p>
            <a:pPr marL="342900" indent="-342900">
              <a:lnSpc>
                <a:spcPct val="90000"/>
              </a:lnSpc>
              <a:buSzPts val="1850"/>
            </a:pPr>
            <a:r>
              <a:rPr lang="en-US" sz="1850" dirty="0"/>
              <a:t>Recon can also be done using files we find online, receive from email exchanges, or other means</a:t>
            </a:r>
            <a:endParaRPr dirty="0"/>
          </a:p>
          <a:p>
            <a:pPr marL="742950" lvl="1" indent="-285750">
              <a:lnSpc>
                <a:spcPct val="90000"/>
              </a:lnSpc>
              <a:buSzPts val="1665"/>
            </a:pPr>
            <a:r>
              <a:rPr lang="en-US" sz="1665" dirty="0"/>
              <a:t>Searching for file metadata is another method to also perform passive recon on our target</a:t>
            </a:r>
            <a:endParaRPr dirty="0"/>
          </a:p>
        </p:txBody>
      </p:sp>
      <p:sp>
        <p:nvSpPr>
          <p:cNvPr id="48" name="Google Shape;48;p2"/>
          <p:cNvSpPr txBox="1"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 sz="1800" dirty="0"/>
              <a:t>Let’s try another module</a:t>
            </a:r>
          </a:p>
          <a:p>
            <a:pPr marL="285750" indent="-285750"/>
            <a:r>
              <a:rPr lang="en-US" sz="1800" dirty="0"/>
              <a:t>We inputted a company name so search the recon/company-[unknown] modules</a:t>
            </a:r>
          </a:p>
          <a:p>
            <a:pPr lvl="4"/>
            <a:r>
              <a:rPr lang="en-US" sz="1200" dirty="0"/>
              <a:t>[recon-ng][lab][</a:t>
            </a:r>
            <a:r>
              <a:rPr lang="en-US" sz="1200" dirty="0" err="1"/>
              <a:t>whois_pocs</a:t>
            </a:r>
            <a:r>
              <a:rPr lang="en-US" sz="1200" dirty="0"/>
              <a:t>] &gt; </a:t>
            </a:r>
            <a:r>
              <a:rPr lang="en-US" sz="1200" b="1" dirty="0"/>
              <a:t>modules</a:t>
            </a:r>
            <a:r>
              <a:rPr lang="en-US" sz="1200" dirty="0"/>
              <a:t> </a:t>
            </a:r>
            <a:r>
              <a:rPr lang="en-US" sz="1200" b="1" dirty="0"/>
              <a:t>search companies</a:t>
            </a:r>
          </a:p>
          <a:p>
            <a:pPr marL="969963" lvl="4" indent="0">
              <a:buNone/>
            </a:pPr>
            <a:endParaRPr lang="en-US" sz="1200" b="1" dirty="0"/>
          </a:p>
          <a:p>
            <a:pPr marL="0" lvl="1" indent="0">
              <a:buNone/>
            </a:pPr>
            <a:endParaRPr lang="en-US" sz="1600" dirty="0"/>
          </a:p>
          <a:p>
            <a:pPr marL="285750" indent="-285750"/>
            <a:r>
              <a:rPr lang="en-US" sz="1800" dirty="0"/>
              <a:t>Some of these modules will require an API</a:t>
            </a:r>
          </a:p>
          <a:p>
            <a:pPr marL="914400" lvl="1" indent="-285750"/>
            <a:r>
              <a:rPr lang="en-US" sz="1600" dirty="0"/>
              <a:t>Signing up for an API is outside the lab’s scope</a:t>
            </a:r>
          </a:p>
          <a:p>
            <a:pPr marL="914400" lvl="1" indent="-285750"/>
            <a:r>
              <a:rPr lang="en-US" sz="1600" dirty="0"/>
              <a:t>Requires a Microsoft or LinkedIn Account, really not that hard to get</a:t>
            </a:r>
          </a:p>
          <a:p>
            <a:pPr marL="1371600" lvl="2" indent="-285750"/>
            <a:r>
              <a:rPr lang="en-US" sz="1400" dirty="0">
                <a:hlinkClick r:id="rId2"/>
              </a:rPr>
              <a:t>https://www.microsoft.com/cognitive-services/en-us/bing-web-search-api</a:t>
            </a:r>
            <a:endParaRPr lang="en-US" sz="1400" dirty="0"/>
          </a:p>
          <a:p>
            <a:pPr marL="1371600" lvl="2" indent="-285750"/>
            <a:r>
              <a:rPr lang="en-US" sz="1400" dirty="0">
                <a:hlinkClick r:id="rId3"/>
              </a:rPr>
              <a:t>https://www.indeed.com/publisher</a:t>
            </a:r>
            <a:endParaRPr lang="en-US" sz="1400" dirty="0"/>
          </a:p>
          <a:p>
            <a:pPr lvl="2" indent="0">
              <a:buNone/>
            </a:pPr>
            <a:endParaRPr lang="en-US" sz="800" dirty="0">
              <a:cs typeface="+mn-cs"/>
            </a:endParaRPr>
          </a:p>
          <a:p>
            <a:pPr marL="285750" lvl="1" indent="-285750"/>
            <a:r>
              <a:rPr lang="en-US" dirty="0" err="1"/>
              <a:t>Whois_miner</a:t>
            </a:r>
            <a:r>
              <a:rPr lang="en-US" dirty="0"/>
              <a:t> does not require an API</a:t>
            </a:r>
          </a:p>
          <a:p>
            <a:pPr marL="285750" lvl="1" indent="-285750"/>
            <a:r>
              <a:rPr lang="en-US" dirty="0"/>
              <a:t>load it and run</a:t>
            </a:r>
          </a:p>
          <a:p>
            <a:pPr lvl="4"/>
            <a:r>
              <a:rPr lang="en-US" dirty="0"/>
              <a:t>[recon-ng][lab][</a:t>
            </a:r>
            <a:r>
              <a:rPr lang="en-US" dirty="0" err="1"/>
              <a:t>whois_pocs</a:t>
            </a:r>
            <a:r>
              <a:rPr lang="en-US" dirty="0"/>
              <a:t>] &gt; </a:t>
            </a:r>
            <a:r>
              <a:rPr lang="en-US" b="1" dirty="0"/>
              <a:t>modules load </a:t>
            </a:r>
            <a:r>
              <a:rPr lang="en-US" b="1" dirty="0" err="1"/>
              <a:t>whois_miner</a:t>
            </a:r>
            <a:endParaRPr lang="en-US" b="1" dirty="0"/>
          </a:p>
          <a:p>
            <a:pPr lvl="4"/>
            <a:r>
              <a:rPr lang="en-US" dirty="0"/>
              <a:t>[recon-ng][lab][</a:t>
            </a:r>
            <a:r>
              <a:rPr lang="en-US" dirty="0" err="1"/>
              <a:t>whois_miner</a:t>
            </a:r>
            <a:r>
              <a:rPr lang="en-US" dirty="0"/>
              <a:t>] &gt; </a:t>
            </a:r>
            <a:r>
              <a:rPr lang="en-US" b="1" dirty="0"/>
              <a:t>run</a:t>
            </a:r>
          </a:p>
          <a:p>
            <a:pPr marL="285750" lvl="1" indent="-285750"/>
            <a:endParaRPr lang="en-US" dirty="0"/>
          </a:p>
          <a:p>
            <a:pPr marL="285750" lvl="1" indent="-285750"/>
            <a:endParaRPr lang="en-US" dirty="0"/>
          </a:p>
          <a:p>
            <a:pPr marL="342900"/>
            <a:r>
              <a:rPr lang="en-US" dirty="0"/>
              <a:t>Did it work?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Recon-ng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90F94-1034-374D-AA31-E7ED2805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519" y="3081528"/>
            <a:ext cx="2670481" cy="15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4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53BEE5-46BA-46F0-A1EA-D3B8C7E8FF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Fail.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may also get an SSL handshake error, go back to first slide</a:t>
            </a:r>
          </a:p>
          <a:p>
            <a:pPr lvl="1"/>
            <a:r>
              <a:rPr lang="en-US" dirty="0"/>
              <a:t>Restart recon-ng after changing </a:t>
            </a:r>
          </a:p>
          <a:p>
            <a:pPr lvl="4"/>
            <a:r>
              <a:rPr lang="en-US" b="1" dirty="0"/>
              <a:t>CipherString = DEFAULT@SECLEVEL=1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842F4-CAEF-4DA6-91BD-3BD619FCBA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Recon-ng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B116A-B7DE-4BB7-B3B1-826DAB96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8" y="1279344"/>
            <a:ext cx="8310123" cy="16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1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can we do to have more success?</a:t>
            </a:r>
          </a:p>
          <a:p>
            <a:r>
              <a:rPr lang="en-US" dirty="0"/>
              <a:t>Add the full name of NYU</a:t>
            </a:r>
          </a:p>
          <a:p>
            <a:pPr lvl="1"/>
            <a:r>
              <a:rPr lang="en-US" dirty="0"/>
              <a:t>We don’t need to add it all in one line</a:t>
            </a:r>
          </a:p>
          <a:p>
            <a:pPr lvl="4"/>
            <a:r>
              <a:rPr lang="en-US" dirty="0"/>
              <a:t>[recon-ng][lab][</a:t>
            </a:r>
            <a:r>
              <a:rPr lang="en-US" dirty="0" err="1"/>
              <a:t>whois_miner</a:t>
            </a:r>
            <a:r>
              <a:rPr lang="en-US" dirty="0"/>
              <a:t>] &gt; </a:t>
            </a:r>
            <a:r>
              <a:rPr lang="en-US" b="1" dirty="0"/>
              <a:t>add companies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Add the full name</a:t>
            </a:r>
          </a:p>
          <a:p>
            <a:pPr lvl="1"/>
            <a:r>
              <a:rPr lang="en-US" dirty="0"/>
              <a:t>If you want, delete the old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Recon-ng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C78FB-A115-5A47-B1E9-77C59BEAE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3200399"/>
            <a:ext cx="3678779" cy="739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81F2B-8E2D-514B-86E6-B53A9C0E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7" y="2303610"/>
            <a:ext cx="4821706" cy="228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1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812168"/>
            <a:ext cx="8572840" cy="3955095"/>
          </a:xfrm>
        </p:spPr>
        <p:txBody>
          <a:bodyPr/>
          <a:lstStyle/>
          <a:p>
            <a:r>
              <a:rPr lang="en-US" dirty="0"/>
              <a:t>Let’s try that again, run!</a:t>
            </a:r>
          </a:p>
          <a:p>
            <a:r>
              <a:rPr lang="en-US" dirty="0"/>
              <a:t>Now we have lots of information</a:t>
            </a:r>
          </a:p>
          <a:p>
            <a:r>
              <a:rPr lang="en-US" dirty="0"/>
              <a:t>Recon-ng keeps it organized </a:t>
            </a:r>
          </a:p>
          <a:p>
            <a:pPr lvl="4"/>
            <a:r>
              <a:rPr lang="en-US" dirty="0"/>
              <a:t>[recon-ng] &gt; </a:t>
            </a:r>
            <a:r>
              <a:rPr lang="en-US" b="1" dirty="0"/>
              <a:t>show locations</a:t>
            </a:r>
          </a:p>
          <a:p>
            <a:pPr lvl="4"/>
            <a:r>
              <a:rPr lang="en-US" dirty="0"/>
              <a:t>[recon-ng] &gt; </a:t>
            </a:r>
            <a:r>
              <a:rPr lang="en-US" b="1" dirty="0"/>
              <a:t>show netblocks</a:t>
            </a:r>
            <a:endParaRPr lang="en-US" dirty="0"/>
          </a:p>
          <a:p>
            <a:pPr lvl="4"/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Recon-ng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CBF66-040D-AB4B-9C13-37F3DF4B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185618"/>
            <a:ext cx="5662507" cy="2731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50DC7E-0C03-6440-8334-3BC8F3EE7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10" y="1413933"/>
            <a:ext cx="4786557" cy="16872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886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287381" y="921704"/>
            <a:ext cx="5855916" cy="395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indent="-285750">
              <a:lnSpc>
                <a:spcPct val="90000"/>
              </a:lnSpc>
              <a:buSzPts val="1600"/>
            </a:pPr>
            <a:r>
              <a:rPr lang="en-US" sz="1600" dirty="0"/>
              <a:t>Let’s keep going with our recon</a:t>
            </a:r>
            <a:endParaRPr dirty="0"/>
          </a:p>
          <a:p>
            <a:pPr marL="285750" indent="-285750">
              <a:lnSpc>
                <a:spcPct val="90000"/>
              </a:lnSpc>
              <a:buSzPts val="1600"/>
            </a:pPr>
            <a:r>
              <a:rPr lang="en-US" sz="1600" dirty="0"/>
              <a:t>Load /recon/domains-hosts/</a:t>
            </a:r>
            <a:r>
              <a:rPr lang="en-US" sz="1600" dirty="0" err="1"/>
              <a:t>bing_domain_web</a:t>
            </a:r>
            <a:r>
              <a:rPr lang="en-US" sz="1600" dirty="0"/>
              <a:t> and show info</a:t>
            </a:r>
            <a:endParaRPr dirty="0"/>
          </a:p>
          <a:p>
            <a:pPr marL="971550" lvl="4" indent="-171450">
              <a:lnSpc>
                <a:spcPct val="90000"/>
              </a:lnSpc>
              <a:buSzPts val="1100"/>
            </a:pPr>
            <a:r>
              <a:rPr lang="en-US" sz="1100" dirty="0"/>
              <a:t>[recon-ng][lab][</a:t>
            </a:r>
            <a:r>
              <a:rPr lang="en-US" sz="1100" dirty="0" err="1"/>
              <a:t>whois_pocs</a:t>
            </a:r>
            <a:r>
              <a:rPr lang="en-US" sz="1100" dirty="0"/>
              <a:t>] &gt; </a:t>
            </a:r>
            <a:r>
              <a:rPr lang="en-US" sz="1100" b="1" dirty="0"/>
              <a:t>modules load </a:t>
            </a:r>
            <a:r>
              <a:rPr lang="en-US" sz="1100" b="1" dirty="0" err="1"/>
              <a:t>bing_domain_web</a:t>
            </a:r>
            <a:endParaRPr sz="1100" b="1" dirty="0"/>
          </a:p>
          <a:p>
            <a:pPr marL="971550" lvl="4" indent="-171450">
              <a:lnSpc>
                <a:spcPct val="90000"/>
              </a:lnSpc>
              <a:buSzPts val="1100"/>
            </a:pPr>
            <a:r>
              <a:rPr lang="en-US" sz="1100" dirty="0"/>
              <a:t>[recon-ng][lab][</a:t>
            </a:r>
            <a:r>
              <a:rPr lang="en-US" sz="1100" dirty="0" err="1"/>
              <a:t>bing_domain_web</a:t>
            </a:r>
            <a:r>
              <a:rPr lang="en-US" sz="1100" dirty="0"/>
              <a:t>] &gt; </a:t>
            </a:r>
            <a:r>
              <a:rPr lang="en-US" sz="1100" b="1" dirty="0"/>
              <a:t>info</a:t>
            </a:r>
            <a:endParaRPr dirty="0"/>
          </a:p>
          <a:p>
            <a:pPr marL="285750" indent="-285750">
              <a:lnSpc>
                <a:spcPct val="90000"/>
              </a:lnSpc>
              <a:buSzPts val="1600"/>
            </a:pPr>
            <a:endParaRPr sz="1600" dirty="0"/>
          </a:p>
          <a:p>
            <a:pPr marL="285750" indent="-285750">
              <a:lnSpc>
                <a:spcPct val="90000"/>
              </a:lnSpc>
              <a:buSzPts val="1600"/>
            </a:pPr>
            <a:r>
              <a:rPr lang="en-US" sz="1600" dirty="0"/>
              <a:t>This module again uses defaults and does not require an API, run it</a:t>
            </a:r>
            <a:endParaRPr dirty="0"/>
          </a:p>
          <a:p>
            <a:pPr marL="971550" lvl="4" indent="-171450">
              <a:lnSpc>
                <a:spcPct val="90000"/>
              </a:lnSpc>
              <a:buSzPts val="1100"/>
            </a:pPr>
            <a:r>
              <a:rPr lang="en-US" sz="1100" dirty="0"/>
              <a:t>[recon-ng][lab][</a:t>
            </a:r>
            <a:r>
              <a:rPr lang="en-US" sz="1100" dirty="0" err="1"/>
              <a:t>bing_domain_web</a:t>
            </a:r>
            <a:r>
              <a:rPr lang="en-US" sz="1100" dirty="0"/>
              <a:t>] &gt; </a:t>
            </a:r>
            <a:r>
              <a:rPr lang="en-US" sz="1100" b="1" dirty="0"/>
              <a:t>run</a:t>
            </a:r>
            <a:endParaRPr dirty="0"/>
          </a:p>
          <a:p>
            <a:pPr marL="285750" indent="-285750">
              <a:lnSpc>
                <a:spcPct val="90000"/>
              </a:lnSpc>
              <a:buSzPts val="1600"/>
            </a:pPr>
            <a:endParaRPr sz="1600" b="1" dirty="0"/>
          </a:p>
          <a:p>
            <a:pPr marL="285750" indent="-285750">
              <a:lnSpc>
                <a:spcPct val="90000"/>
              </a:lnSpc>
              <a:buSzPts val="1600"/>
            </a:pPr>
            <a:r>
              <a:rPr lang="en-US" sz="1600" dirty="0"/>
              <a:t>It will take a few minutes but it should work</a:t>
            </a:r>
            <a:endParaRPr dirty="0"/>
          </a:p>
          <a:p>
            <a:pPr marL="285750" indent="-285750">
              <a:lnSpc>
                <a:spcPct val="90000"/>
              </a:lnSpc>
              <a:buSzPts val="1600"/>
            </a:pPr>
            <a:r>
              <a:rPr lang="en-US" sz="1600" dirty="0"/>
              <a:t>If we had an API, it would go very quick</a:t>
            </a:r>
            <a:endParaRPr dirty="0"/>
          </a:p>
          <a:p>
            <a:pPr marL="742950" lvl="1" indent="-285750">
              <a:lnSpc>
                <a:spcPct val="90000"/>
              </a:lnSpc>
              <a:buSzPts val="1400"/>
            </a:pPr>
            <a:r>
              <a:rPr lang="en-US" sz="1400" dirty="0"/>
              <a:t>Recon-ng ‘sleeps’ to not get caught and blocked</a:t>
            </a:r>
            <a:endParaRPr dirty="0"/>
          </a:p>
          <a:p>
            <a:pPr marL="742950" lvl="1" indent="-285750">
              <a:lnSpc>
                <a:spcPct val="90000"/>
              </a:lnSpc>
              <a:buSzPts val="1400"/>
            </a:pPr>
            <a:r>
              <a:rPr lang="en-US" sz="1400" dirty="0"/>
              <a:t>If Google or Bing detect bot activity, they will force the user to complete a captcha on the browser instead of provide results</a:t>
            </a:r>
            <a:endParaRPr dirty="0"/>
          </a:p>
          <a:p>
            <a:pPr marL="1085850" lvl="2" indent="-171450">
              <a:lnSpc>
                <a:spcPct val="90000"/>
              </a:lnSpc>
              <a:buSzPts val="1200"/>
            </a:pPr>
            <a:r>
              <a:rPr lang="en-US" sz="1200" dirty="0"/>
              <a:t>If that happens, our modules will fail since they're only parsing results pages, not captcha </a:t>
            </a:r>
            <a:r>
              <a:rPr lang="en-US" sz="1200" dirty="0" err="1"/>
              <a:t>pag</a:t>
            </a:r>
            <a:endParaRPr sz="1200" dirty="0"/>
          </a:p>
          <a:p>
            <a:pPr marL="742950" lvl="1" indent="-285750">
              <a:lnSpc>
                <a:spcPct val="90000"/>
              </a:lnSpc>
              <a:buSzPts val="1400"/>
            </a:pPr>
            <a:r>
              <a:rPr lang="en-US" sz="1400" dirty="0"/>
              <a:t>Google stopped offering regular search APIs</a:t>
            </a:r>
            <a:endParaRPr dirty="0"/>
          </a:p>
          <a:p>
            <a:pPr marL="1085850" lvl="2" indent="-171450">
              <a:lnSpc>
                <a:spcPct val="90000"/>
              </a:lnSpc>
              <a:buSzPts val="1200"/>
            </a:pPr>
            <a:r>
              <a:rPr lang="en-US" sz="1200" dirty="0"/>
              <a:t>Need to configure a "Custom Search" and use that</a:t>
            </a:r>
            <a:endParaRPr dirty="0"/>
          </a:p>
          <a:p>
            <a:pPr marL="1041400" lvl="4" indent="-171450">
              <a:lnSpc>
                <a:spcPct val="90000"/>
              </a:lnSpc>
              <a:buSzPts val="1100"/>
            </a:pPr>
            <a:endParaRPr sz="1100" dirty="0"/>
          </a:p>
          <a:p>
            <a:pPr marL="0" lvl="0" indent="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6105802" y="2033966"/>
            <a:ext cx="30283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above, recon-ng autocompletes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469" y="828183"/>
            <a:ext cx="2561150" cy="10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387" y="2540650"/>
            <a:ext cx="2765226" cy="16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>
            <a:off x="287381" y="921704"/>
            <a:ext cx="8572840" cy="414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We can take a look at all the data we got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[recon-ng][lab][bing_domain_web] &gt; </a:t>
            </a:r>
            <a:r>
              <a:rPr lang="en-US" b="1"/>
              <a:t>show hosts</a:t>
            </a:r>
            <a:endParaRPr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Well done. What else?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[recon-ng][lab][bing_domain_web] &gt; </a:t>
            </a:r>
            <a:r>
              <a:rPr lang="en-US" b="1"/>
              <a:t>modules</a:t>
            </a:r>
            <a:r>
              <a:rPr lang="en-US"/>
              <a:t> </a:t>
            </a:r>
            <a:r>
              <a:rPr lang="en-US" b="1"/>
              <a:t>search hosts-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b="1"/>
              <a:t> </a:t>
            </a:r>
            <a:r>
              <a:rPr lang="en-US"/>
              <a:t>Recon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-----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recon/hosts-domains/migrate_hosts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recon/hosts-hosts/bing_ip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recon/hosts-hosts/freegeoip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recon/hosts-hosts/ipinfodb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recon/hosts-hosts/resolve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recon/hosts-hosts/reverse_resolve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recon/hosts-hosts/ssltools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recon/hosts-locations/migrate_hosts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recon/hosts-ports/shodan_ip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Most of these will require an API</a:t>
            </a:r>
            <a:endParaRPr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C9062-F474-3847-BE93-9003091F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1914807"/>
            <a:ext cx="3155950" cy="28879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87381" y="921704"/>
            <a:ext cx="8572840" cy="422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If we just want to get an IP, let’s load ‘resolve’ and show info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[recon-ng][lab][bing_domain_web] &gt; </a:t>
            </a:r>
            <a:r>
              <a:rPr lang="en-US" b="1"/>
              <a:t>modules load hosts-hosts/resolve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[recon-ng][lab][resolve] &gt; </a:t>
            </a:r>
            <a:r>
              <a:rPr lang="en-US" b="1"/>
              <a:t>info</a:t>
            </a:r>
            <a:endParaRPr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Default options look good again. Run it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[recon-ng][lab][resolve] &gt; </a:t>
            </a:r>
            <a:r>
              <a:rPr lang="en-US" b="1"/>
              <a:t>run</a:t>
            </a:r>
            <a:endParaRPr/>
          </a:p>
          <a:p>
            <a:pPr marL="628650" lvl="1" indent="-57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75" y="1725075"/>
            <a:ext cx="5412299" cy="2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287381" y="921703"/>
            <a:ext cx="4473805" cy="42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Now take a look at your hosts table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[recon-ng][lab][resolve] &gt; </a:t>
            </a:r>
            <a:r>
              <a:rPr lang="en-US" b="1"/>
              <a:t>show hosts</a:t>
            </a:r>
            <a:endParaRPr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lots of targets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lots of exposed systems</a:t>
            </a:r>
            <a:endParaRPr/>
          </a:p>
          <a:p>
            <a:pPr marL="628650" lvl="1" indent="-57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We can begin to map their network</a:t>
            </a: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30653"/>
            <a:ext cx="4572000" cy="358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We can export this data in several formats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[recon-ng][lab][resolve] &gt; </a:t>
            </a:r>
            <a:r>
              <a:rPr lang="en-US" b="1"/>
              <a:t>modules</a:t>
            </a:r>
            <a:r>
              <a:rPr lang="en-US"/>
              <a:t> </a:t>
            </a:r>
            <a:r>
              <a:rPr lang="en-US" b="1"/>
              <a:t>search report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[*] Searching for 'report'...</a:t>
            </a:r>
            <a:endParaRPr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Reporting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---------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reporting/csv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reporting/html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reporting/json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reporting/list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reporting/pushpin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reporting/xlsx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    reporting/xml</a:t>
            </a:r>
            <a:endParaRPr/>
          </a:p>
          <a:p>
            <a:pPr marL="0" lvl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Load and check out the info for csv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[recon-ng][lab][resolve] &gt; </a:t>
            </a:r>
            <a:r>
              <a:rPr lang="en-US" b="1"/>
              <a:t>modules load reporting/csv</a:t>
            </a:r>
            <a:endParaRPr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[recon-ng][lab][csv] &gt; </a:t>
            </a:r>
            <a:r>
              <a:rPr lang="en-US" b="1"/>
              <a:t>info</a:t>
            </a:r>
            <a:endParaRPr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recon-ng: reporting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Default looks good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We want the 'hosts' table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Run it</a:t>
            </a:r>
            <a:endParaRPr dirty="0"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[recon-ng][lab][csv] &gt; </a:t>
            </a:r>
            <a:r>
              <a:rPr lang="en-US" b="1" dirty="0"/>
              <a:t>run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Then, check out results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$ </a:t>
            </a:r>
            <a:r>
              <a:rPr lang="en-US" b="1" dirty="0"/>
              <a:t>cat /home/kali/.recon-ng/workspaces/lab/</a:t>
            </a:r>
            <a:r>
              <a:rPr lang="en-US" b="1" dirty="0" err="1"/>
              <a:t>results.csv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A little sloppy, can't yet be used by a tool like </a:t>
            </a:r>
            <a:r>
              <a:rPr lang="en-US" dirty="0" err="1"/>
              <a:t>nmap</a:t>
            </a:r>
            <a:endParaRPr dirty="0"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reporting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475" y="847557"/>
            <a:ext cx="4945449" cy="181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C3245F-FEF0-E74C-AEA2-C95936919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03" y="3522133"/>
            <a:ext cx="6427543" cy="13472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3F0994-A414-42EE-9CC3-ED790A8B04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are diving into tools starting with these lab sections</a:t>
            </a:r>
          </a:p>
          <a:p>
            <a:endParaRPr lang="en-US" dirty="0"/>
          </a:p>
          <a:p>
            <a:r>
              <a:rPr lang="en-US" dirty="0"/>
              <a:t>Tools are very power, and we can accomplish much with their aid</a:t>
            </a:r>
          </a:p>
          <a:p>
            <a:endParaRPr lang="en-US" dirty="0"/>
          </a:p>
          <a:p>
            <a:r>
              <a:rPr lang="en-US" dirty="0"/>
              <a:t>Because of their capability, they are also equally powerful to work against us</a:t>
            </a:r>
          </a:p>
          <a:p>
            <a:pPr lvl="1"/>
            <a:r>
              <a:rPr lang="en-US" dirty="0"/>
              <a:t>Cause lots of frustration (this lab)</a:t>
            </a:r>
          </a:p>
          <a:p>
            <a:pPr lvl="1"/>
            <a:r>
              <a:rPr lang="en-US" dirty="0"/>
              <a:t>Cause lots of damage (future labs)</a:t>
            </a:r>
          </a:p>
          <a:p>
            <a:pPr lvl="1"/>
            <a:endParaRPr lang="en-US" dirty="0"/>
          </a:p>
          <a:p>
            <a:r>
              <a:rPr lang="en-US" dirty="0"/>
              <a:t>So before moving onto the tools, an IMPORTANT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95E7B-A1F4-401C-ABA2-F9224FAC90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Before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245830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287381" y="921704"/>
            <a:ext cx="8572840" cy="422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>
              <a:lnSpc>
                <a:spcPct val="90000"/>
              </a:lnSpc>
              <a:buSzPts val="1850"/>
            </a:pPr>
            <a:r>
              <a:rPr lang="en-US" sz="1850" dirty="0"/>
              <a:t>One way to clean up the results is to use awk</a:t>
            </a:r>
            <a:endParaRPr sz="1850" dirty="0"/>
          </a:p>
          <a:p>
            <a:pPr marL="742950" lvl="1" indent="-285750">
              <a:lnSpc>
                <a:spcPct val="90000"/>
              </a:lnSpc>
              <a:buSzPts val="1665"/>
            </a:pPr>
            <a:r>
              <a:rPr lang="en-US" sz="1665" dirty="0"/>
              <a:t>Use the " character as your delimiter to get a list of IPs</a:t>
            </a:r>
            <a:endParaRPr dirty="0"/>
          </a:p>
          <a:p>
            <a:pPr marL="971551" lvl="4" indent="-171450">
              <a:lnSpc>
                <a:spcPct val="90000"/>
              </a:lnSpc>
              <a:buSzPts val="1110"/>
            </a:pPr>
            <a:r>
              <a:rPr lang="en-US" sz="1110" dirty="0"/>
              <a:t>"2nyu.counseling.steinhardt.nyu.edu","54.230.90.12","","","","","bing_domain_web"</a:t>
            </a:r>
            <a:endParaRPr sz="1295" dirty="0"/>
          </a:p>
          <a:p>
            <a:pPr marL="742950" lvl="1" indent="-285750">
              <a:lnSpc>
                <a:spcPct val="90000"/>
              </a:lnSpc>
              <a:buSzPts val="1665"/>
            </a:pPr>
            <a:endParaRPr sz="1665" dirty="0"/>
          </a:p>
          <a:p>
            <a:pPr marL="1085850" lvl="4" indent="-285750">
              <a:lnSpc>
                <a:spcPct val="90000"/>
              </a:lnSpc>
              <a:buSzPts val="1295"/>
            </a:pPr>
            <a:r>
              <a:rPr lang="en-US" sz="1295" dirty="0"/>
              <a:t># </a:t>
            </a:r>
            <a:r>
              <a:rPr lang="en-US" sz="1295" b="1" dirty="0"/>
              <a:t>cat /home/kali/.recon-ng/workspaces/lab/results.csv | awk -F'"' '{print $4}'</a:t>
            </a:r>
            <a:endParaRPr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b="1"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b="1"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b="1"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b="1"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b="1"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b="1"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b="1"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b="1"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b="1" dirty="0"/>
          </a:p>
          <a:p>
            <a:pPr marL="342900" indent="-342900">
              <a:lnSpc>
                <a:spcPct val="90000"/>
              </a:lnSpc>
              <a:buSzPts val="1850"/>
            </a:pPr>
            <a:r>
              <a:rPr lang="en-US" sz="1850" dirty="0"/>
              <a:t>We can then write this to a file and import it into a scanning tool like </a:t>
            </a:r>
            <a:r>
              <a:rPr lang="en-US" sz="1850" dirty="0" err="1"/>
              <a:t>nmap</a:t>
            </a:r>
            <a:r>
              <a:rPr lang="en-US" sz="1850" dirty="0"/>
              <a:t> to begin the active part of our recon - scanning</a:t>
            </a:r>
            <a:endParaRPr dirty="0"/>
          </a:p>
          <a:p>
            <a:pPr marL="342900" indent="-342900">
              <a:lnSpc>
                <a:spcPct val="90000"/>
              </a:lnSpc>
              <a:buSzPts val="1850"/>
            </a:pPr>
            <a:r>
              <a:rPr lang="en-US" sz="1850" dirty="0"/>
              <a:t>There are many ways to learn about what public-facing IP addresses an organization has. This is just one of many. Experiment and read about other modules in recon-ng</a:t>
            </a:r>
            <a:endParaRPr dirty="0"/>
          </a:p>
          <a:p>
            <a:pPr marL="1168083" lvl="4" indent="-285750">
              <a:lnSpc>
                <a:spcPct val="90000"/>
              </a:lnSpc>
              <a:buSzPts val="1295"/>
            </a:pPr>
            <a:endParaRPr sz="1295" dirty="0"/>
          </a:p>
          <a:p>
            <a:pPr marL="0" lvl="0" indent="1174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endParaRPr sz="1850" dirty="0"/>
          </a:p>
          <a:p>
            <a:pPr marL="0" lvl="0" indent="1174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endParaRPr sz="1850" dirty="0"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 up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2EA8F6-9AD5-3841-903B-A2E5C427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0" y="2051357"/>
            <a:ext cx="3604260" cy="147390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 rotWithShape="1">
          <a:blip r:embed="rId3">
            <a:alphaModFix/>
          </a:blip>
          <a:srcRect r="51067"/>
          <a:stretch/>
        </p:blipFill>
        <p:spPr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Recon-ng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DNS Cache Snooping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body" idx="1"/>
          </p:nvPr>
        </p:nvSpPr>
        <p:spPr>
          <a:xfrm>
            <a:off x="287381" y="921704"/>
            <a:ext cx="8572840" cy="412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As we mentioned in lesson 2, we can disable recursive DNS queries to see what is in the local cache of a nameserver we can query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Let's see if our local gateway can provide info about ourselves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Load one more module</a:t>
            </a:r>
            <a:endParaRPr dirty="0"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[recon-ng][lab] &gt; </a:t>
            </a:r>
            <a:r>
              <a:rPr lang="en-US" b="1" dirty="0"/>
              <a:t>modules load discovery/</a:t>
            </a:r>
            <a:r>
              <a:rPr lang="en-US" b="1" dirty="0" err="1"/>
              <a:t>info_disclosure</a:t>
            </a:r>
            <a:r>
              <a:rPr lang="en-US" b="1" dirty="0"/>
              <a:t>/</a:t>
            </a:r>
            <a:r>
              <a:rPr lang="en-US" b="1" dirty="0" err="1"/>
              <a:t>cache_snoop</a:t>
            </a:r>
            <a:endParaRPr b="1" dirty="0"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[recon-ng][lab][</a:t>
            </a:r>
            <a:r>
              <a:rPr lang="en-US" dirty="0" err="1"/>
              <a:t>cache_snoop</a:t>
            </a:r>
            <a:r>
              <a:rPr lang="en-US" sz="1600" dirty="0"/>
              <a:t>]</a:t>
            </a:r>
            <a:r>
              <a:rPr lang="en-US" dirty="0"/>
              <a:t> &gt; </a:t>
            </a:r>
            <a:r>
              <a:rPr lang="en-US" b="1" dirty="0"/>
              <a:t>info</a:t>
            </a:r>
            <a:endParaRPr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62865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Two required Options but DOMAINS already has a value. Set the nameserver to your local gateway</a:t>
            </a:r>
            <a:endParaRPr dirty="0"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[recon-ng][lab][</a:t>
            </a:r>
            <a:r>
              <a:rPr lang="en-US" dirty="0" err="1"/>
              <a:t>cache_snoop</a:t>
            </a:r>
            <a:r>
              <a:rPr lang="en-US" dirty="0"/>
              <a:t>] &gt; </a:t>
            </a:r>
            <a:r>
              <a:rPr lang="en-US" b="1" dirty="0"/>
              <a:t>options</a:t>
            </a:r>
            <a:r>
              <a:rPr lang="en-US" dirty="0"/>
              <a:t> </a:t>
            </a:r>
            <a:r>
              <a:rPr lang="en-US" b="1" dirty="0"/>
              <a:t>set NAMESERVER [</a:t>
            </a:r>
            <a:r>
              <a:rPr lang="en-US" b="1" dirty="0" err="1"/>
              <a:t>local_gateway_IP</a:t>
            </a:r>
            <a:r>
              <a:rPr lang="en-US" b="1" dirty="0"/>
              <a:t>]</a:t>
            </a:r>
            <a:endParaRPr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0" lvl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234" name="Google Shape;234;p2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DNS Cache Snoping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1ABD5-7BA2-7F47-A0D3-821EE2C68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88" y="2482027"/>
            <a:ext cx="4315967" cy="145122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body" idx="1"/>
          </p:nvPr>
        </p:nvSpPr>
        <p:spPr>
          <a:xfrm>
            <a:off x="72635" y="949486"/>
            <a:ext cx="6074715" cy="395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Before we run our module, let’s watch the network</a:t>
            </a:r>
            <a:endParaRPr dirty="0"/>
          </a:p>
          <a:p>
            <a:pPr marL="62865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If you’re using Kali with a GUI, open up </a:t>
            </a:r>
            <a:r>
              <a:rPr lang="en-US" dirty="0" err="1"/>
              <a:t>wireshark</a:t>
            </a:r>
            <a:endParaRPr dirty="0"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[recon-ng][lab][</a:t>
            </a:r>
            <a:r>
              <a:rPr lang="en-US" dirty="0" err="1"/>
              <a:t>cache_snoop</a:t>
            </a:r>
            <a:r>
              <a:rPr lang="en-US" dirty="0"/>
              <a:t>] &gt;</a:t>
            </a:r>
            <a:r>
              <a:rPr lang="en-US" b="1" dirty="0"/>
              <a:t>shell 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b="1" dirty="0" err="1"/>
              <a:t>wireshark</a:t>
            </a:r>
            <a:r>
              <a:rPr lang="en-US" b="1" dirty="0"/>
              <a:t> &amp;</a:t>
            </a:r>
            <a:endParaRPr dirty="0"/>
          </a:p>
          <a:p>
            <a:pPr marL="62865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/>
              <a:t>If you’re using EC2 Kali over </a:t>
            </a:r>
            <a:r>
              <a:rPr lang="en-US" sz="1600" dirty="0" err="1"/>
              <a:t>ssh</a:t>
            </a:r>
            <a:r>
              <a:rPr lang="en-US" sz="1600" dirty="0"/>
              <a:t>, use </a:t>
            </a:r>
            <a:r>
              <a:rPr lang="en-US" sz="1600" dirty="0" err="1"/>
              <a:t>tcpdump</a:t>
            </a:r>
            <a:endParaRPr sz="1600" dirty="0"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[recon-ng][lab][</a:t>
            </a:r>
            <a:r>
              <a:rPr lang="en-US" dirty="0" err="1"/>
              <a:t>cache_snoop</a:t>
            </a:r>
            <a:r>
              <a:rPr lang="en-US" dirty="0"/>
              <a:t>] &gt;</a:t>
            </a:r>
            <a:r>
              <a:rPr lang="en-US" b="1" dirty="0"/>
              <a:t>shell 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b="1" dirty="0" err="1"/>
              <a:t>tcpdump</a:t>
            </a:r>
            <a:r>
              <a:rPr lang="en-US" b="1" dirty="0"/>
              <a:t> –</a:t>
            </a:r>
            <a:r>
              <a:rPr lang="en-US" b="1" dirty="0" err="1"/>
              <a:t>nnX</a:t>
            </a:r>
            <a:r>
              <a:rPr lang="en-US" b="1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Now run the command and see if it can tell us about your antivirus</a:t>
            </a:r>
            <a:endParaRPr dirty="0"/>
          </a:p>
          <a:p>
            <a:pPr marL="108585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[recon-ng][lab][</a:t>
            </a:r>
            <a:r>
              <a:rPr lang="en-US" dirty="0" err="1"/>
              <a:t>cache_snoop</a:t>
            </a:r>
            <a:r>
              <a:rPr lang="en-US" dirty="0"/>
              <a:t>] &gt; </a:t>
            </a:r>
            <a:r>
              <a:rPr lang="en-US" b="1" dirty="0"/>
              <a:t>run</a:t>
            </a:r>
            <a:endParaRPr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1085850" lvl="4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Do you see </a:t>
            </a:r>
            <a:r>
              <a:rPr lang="en-US" u="sng" dirty="0"/>
              <a:t>your</a:t>
            </a:r>
            <a:r>
              <a:rPr lang="en-US" dirty="0"/>
              <a:t> AV’s update server?</a:t>
            </a:r>
            <a:endParaRPr dirty="0"/>
          </a:p>
          <a:p>
            <a:pPr marL="0" lvl="0" indent="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/>
              <a:t>Can you see where no recursion is set in the packets?</a:t>
            </a:r>
            <a:endParaRPr dirty="0"/>
          </a:p>
        </p:txBody>
      </p:sp>
      <p:sp>
        <p:nvSpPr>
          <p:cNvPr id="241" name="Google Shape;241;p2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Cache Snoping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74F1D-E5B8-8840-BA76-162500105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12" y="2448917"/>
            <a:ext cx="3333553" cy="21671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Recon-ng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8062" y="795307"/>
            <a:ext cx="3991478" cy="4246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r="51067"/>
          <a:stretch/>
        </p:blipFill>
        <p:spPr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Amass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OWASP tool for recon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/>
            <a:r>
              <a:rPr lang="en-US" sz="1800" dirty="0"/>
              <a:t>Amass is a tool written by the good folks at OWASP</a:t>
            </a:r>
            <a:endParaRPr sz="1800" dirty="0"/>
          </a:p>
          <a:p>
            <a:pPr marL="742950" lvl="1" indent="-285750"/>
            <a:r>
              <a:rPr lang="en-US" sz="1600" dirty="0"/>
              <a:t>Same people that brought you DVWA, ZAP, and OWASP Top 10</a:t>
            </a:r>
            <a:endParaRPr sz="1600" dirty="0"/>
          </a:p>
          <a:p>
            <a:pPr lvl="1"/>
            <a:endParaRPr sz="1600" dirty="0"/>
          </a:p>
          <a:p>
            <a:pPr marL="342900" indent="-342900"/>
            <a:r>
              <a:rPr lang="en-US" sz="1800" dirty="0"/>
              <a:t>Amass is a mass DNS and network enumeration tool</a:t>
            </a:r>
            <a:endParaRPr sz="1800" dirty="0"/>
          </a:p>
          <a:p>
            <a:pPr marL="742950" lvl="1" indent="-285750"/>
            <a:r>
              <a:rPr lang="en-US" sz="1600" dirty="0"/>
              <a:t>First came out in 2018, now included with Kali</a:t>
            </a:r>
            <a:endParaRPr sz="1600" dirty="0"/>
          </a:p>
          <a:p>
            <a:pPr lvl="1"/>
            <a:endParaRPr sz="1600" dirty="0"/>
          </a:p>
          <a:p>
            <a:pPr marL="342900" indent="-342900"/>
            <a:r>
              <a:rPr lang="en-US" sz="1800" dirty="0"/>
              <a:t>Not a replacement for Recon-ng</a:t>
            </a:r>
            <a:endParaRPr sz="1800" dirty="0"/>
          </a:p>
          <a:p>
            <a:pPr marL="742950" lvl="1" indent="-285750"/>
            <a:r>
              <a:rPr lang="en-US" sz="1600" dirty="0"/>
              <a:t>May provide additional or different results depending on what modules we use</a:t>
            </a:r>
            <a:endParaRPr sz="1600" dirty="0"/>
          </a:p>
          <a:p>
            <a:pPr marL="342900" indent="-342900"/>
            <a:endParaRPr lang="en-US" sz="1800" dirty="0"/>
          </a:p>
          <a:p>
            <a:pPr marL="342900" indent="-342900"/>
            <a:r>
              <a:rPr lang="en-US" sz="1800" dirty="0"/>
              <a:t>Homepage - </a:t>
            </a:r>
            <a:r>
              <a:rPr lang="en-US" sz="1800" dirty="0">
                <a:hlinkClick r:id="rId3"/>
              </a:rPr>
              <a:t>https://owasp.org/www-project-amass/</a:t>
            </a:r>
            <a:endParaRPr lang="en-US" sz="1800" dirty="0"/>
          </a:p>
          <a:p>
            <a:pPr marL="342900" indent="-342900"/>
            <a:r>
              <a:rPr lang="en-US" sz="1800" dirty="0"/>
              <a:t>Guide - </a:t>
            </a:r>
            <a:r>
              <a:rPr lang="en-US" sz="1800" dirty="0">
                <a:hlinkClick r:id="rId4"/>
              </a:rPr>
              <a:t>https://github.com/OWASP/Amass/blob/master/doc/user_guide.md</a:t>
            </a:r>
            <a:endParaRPr lang="en-US" sz="1800" dirty="0"/>
          </a:p>
          <a:p>
            <a:pPr marL="342900" indent="-342900"/>
            <a:endParaRPr sz="1800" dirty="0"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Amass</a:t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146716" y="4221795"/>
            <a:ext cx="8617160" cy="646331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is an on-going problem with using automated tools for anything related to pen testing, including recon. Results may vary from tool to tool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/>
              <a:t>Amass comes included with Kali </a:t>
            </a:r>
          </a:p>
          <a:p>
            <a:pPr marL="1598613" lvl="4"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/>
              <a:t># </a:t>
            </a:r>
            <a:r>
              <a:rPr lang="en-US" b="1" dirty="0"/>
              <a:t>amass</a:t>
            </a:r>
          </a:p>
          <a:p>
            <a:pPr marL="1598613" lvl="4">
              <a:spcAft>
                <a:spcPts val="0"/>
              </a:spcAft>
              <a:buClr>
                <a:schemeClr val="dk1"/>
              </a:buClr>
              <a:buSzPts val="2000"/>
            </a:pPr>
            <a:endParaRPr lang="en-US" b="1" dirty="0"/>
          </a:p>
          <a:p>
            <a:pPr marL="1598613" lvl="4">
              <a:spcAft>
                <a:spcPts val="0"/>
              </a:spcAft>
              <a:buClr>
                <a:schemeClr val="dk1"/>
              </a:buClr>
              <a:buSzPts val="2000"/>
            </a:pPr>
            <a:endParaRPr lang="en-US" b="1" dirty="0"/>
          </a:p>
          <a:p>
            <a:pPr marL="342900"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/>
              <a:t>Intel – Passive info gathering</a:t>
            </a:r>
          </a:p>
          <a:p>
            <a:pPr marL="342900"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/>
              <a:t>Enum – Active enumeration</a:t>
            </a:r>
            <a:endParaRPr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Amass - Installation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2F714-6D26-4232-8467-D49610D0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466" y="976276"/>
            <a:ext cx="3371153" cy="3740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342900" indent="-342900"/>
            <a:r>
              <a:rPr lang="en-US" dirty="0"/>
              <a:t>Amass intel is passive recon, info gathering on a target</a:t>
            </a:r>
          </a:p>
          <a:p>
            <a:pPr marL="342900" indent="-342900"/>
            <a:r>
              <a:rPr lang="en-US" dirty="0"/>
              <a:t>Amass </a:t>
            </a:r>
            <a:r>
              <a:rPr lang="en-US" dirty="0" err="1"/>
              <a:t>enum</a:t>
            </a:r>
            <a:r>
              <a:rPr lang="en-US" dirty="0"/>
              <a:t> is active recon, queries DNS and does network enumeration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Use amass options to also view the source of the finding and resolve the IP</a:t>
            </a:r>
            <a:endParaRPr dirty="0"/>
          </a:p>
          <a:p>
            <a:pPr marL="742950" lvl="1" indent="-285750"/>
            <a:r>
              <a:rPr lang="en-US" dirty="0"/>
              <a:t>-</a:t>
            </a:r>
            <a:r>
              <a:rPr lang="en-US" dirty="0" err="1"/>
              <a:t>src</a:t>
            </a:r>
            <a:r>
              <a:rPr lang="en-US" dirty="0"/>
              <a:t> and -</a:t>
            </a:r>
            <a:r>
              <a:rPr lang="en-US" dirty="0" err="1"/>
              <a:t>ip</a:t>
            </a:r>
            <a:endParaRPr lang="en-US" dirty="0"/>
          </a:p>
          <a:p>
            <a:pPr marL="742950" lvl="1" indent="-285750"/>
            <a:endParaRPr dirty="0"/>
          </a:p>
          <a:p>
            <a:pPr marL="342900" indent="-342900"/>
            <a:r>
              <a:rPr lang="en-US" dirty="0"/>
              <a:t>Output it to a file</a:t>
            </a:r>
            <a:endParaRPr dirty="0"/>
          </a:p>
          <a:p>
            <a:pPr marL="1085850" lvl="4" indent="-285750"/>
            <a:r>
              <a:rPr lang="en-US" dirty="0"/>
              <a:t># </a:t>
            </a:r>
            <a:r>
              <a:rPr lang="en-US" b="1" dirty="0"/>
              <a:t>amass </a:t>
            </a:r>
            <a:r>
              <a:rPr lang="en-US" b="1" dirty="0" err="1"/>
              <a:t>enum</a:t>
            </a:r>
            <a:r>
              <a:rPr lang="en-US" b="1" dirty="0"/>
              <a:t> [options] -d nyu.edu &gt;&gt; [output file]</a:t>
            </a:r>
            <a:endParaRPr dirty="0"/>
          </a:p>
          <a:p>
            <a:pPr lvl="1"/>
            <a:endParaRPr dirty="0"/>
          </a:p>
          <a:p>
            <a:pPr marL="342900" indent="-342900"/>
            <a:r>
              <a:rPr lang="en-US" dirty="0"/>
              <a:t>Compare the results</a:t>
            </a:r>
            <a:endParaRPr dirty="0"/>
          </a:p>
          <a:p>
            <a:pPr marL="742950" lvl="1" indent="-285750"/>
            <a:r>
              <a:rPr lang="en-US" dirty="0"/>
              <a:t>Which tool provided more?</a:t>
            </a:r>
            <a:endParaRPr dirty="0"/>
          </a:p>
        </p:txBody>
      </p:sp>
      <p:sp>
        <p:nvSpPr>
          <p:cNvPr id="275" name="Google Shape;275;p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Amass – Active Recon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714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output</a:t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53340" y="486053"/>
            <a:ext cx="6876244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+-----------------------------------------------------------------------------+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rowid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               host              |   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ip_address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|      module    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+-----------------------------------------------------------------------------+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     | www.stern.nyu.edu               | 107.20.182.227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     | www.nyu.edu                     | 216.165.47.12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     | pages.stern.nyu.edu             | 128.122.130.142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4     | med.nyu.edu                     | 216.165.125.27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5     | w3.stern.nyu.edu                | 128.122.130.73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6     | cas.nyu.edu                     | 216.165.47.13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7     | execed.stern.nyu.edu            | 23.227.38.64 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8     | people.stern.nyu.edu            | 128.122.130.142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9     | library.nyu.edu                 | 52.201.98.53 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10    | www.law.nyu.edu                 | 23.23.101.191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11    | gsas.nyu.edu                    | 216.165.47.13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12    | as.nyu.edu                      | 216.165.47.13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13    | classes.nyu.edu                 | 216.165.46.10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14    | greyartgallery.nyu.edu          | 128.122.108.98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15    | nyuad.nyu.edu                   | 35.168.90.191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16    | steinhardt.nyu.edu              | 128.122.109.97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17    | gamecenter.nyu.edu              | 104.196.140.105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18    | isaw.nyu.edu                    | 66.35.39.43  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19    | apply.nursing.nyu.edu           | 34.198.122.35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20    | apply.stern.nyu.edu             | 34.198.122.35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21    | wagner.nyu.edu                  | 34.200.39.99   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22    | www.sps.nyu.edu                 | 128.122.238.116 | </a:t>
            </a:r>
            <a:r>
              <a:rPr lang="en-US" sz="8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bing_domain_web</a:t>
            </a:r>
            <a:r>
              <a:rPr lang="en-US" sz="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</a:t>
            </a:r>
            <a:endParaRPr dirty="0"/>
          </a:p>
        </p:txBody>
      </p:sp>
      <p:sp>
        <p:nvSpPr>
          <p:cNvPr id="282" name="Google Shape;282;p35"/>
          <p:cNvSpPr/>
          <p:nvPr/>
        </p:nvSpPr>
        <p:spPr>
          <a:xfrm>
            <a:off x="4422060" y="1953517"/>
            <a:ext cx="6876244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23    | cs.nyu.edu                      | 128.122.49.30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24    | web-marketing.stern.nyu.edu     | 128.122.130.29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25    | www.math.nyu.edu                | 128.122.49.29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26    | events.nyu.edu                  | 216.165.47.65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27    | itp.nyu.edu                     | 128.122.157.181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28    | cims.nyu.edu                    | 128.122.49.28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29    | m.albert.nyu.edu                | 216.165.78.14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30    | stern.shanghai.nyu.edu          | 18.182.119.242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31    | math.nyu.edu                    | 128.122.49.29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32    | connect.nyu.edu                 | 34.198.122.35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33    | patientaccess.dental.nyu.edu    | 128.122.238.8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34    | shcportal.nyu.edu               | 128.122.104.214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35    | admissionsblog.nyu.edu          | 70.40.223.118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36    | engineering.nyu.edu             | 35.172.89.115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37    | gallatin.nyu.edu                | 216.165.47.12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38    | wireless.engineering.nyu.edu    | 52.1.126.186 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39    | shibboleth.nyu.edu              | 216.165.47.16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40    | apply.engineering.nyu.edu       | 34.198.122.35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41    | cn.application.shanghai.nyu.edu | 59.79.127.55    | bing_domain_web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42    | www.stern.nyu.edu               | 50.16.220.50    | resolve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43    | library.nyu.edu                 | 54.85.195.117   | resolve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44    | www.law.nyu.edu                 | 107.22.217.70   | resolve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| 45    | nyuad.nyu.edu                   | 52.6.99.93      | resolve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+-----------------------------------------------------------------------------+</a:t>
            </a:r>
            <a:endParaRPr/>
          </a:p>
        </p:txBody>
      </p:sp>
      <p:sp>
        <p:nvSpPr>
          <p:cNvPr id="283" name="Google Shape;283;p35"/>
          <p:cNvSpPr txBox="1"/>
          <p:nvPr/>
        </p:nvSpPr>
        <p:spPr>
          <a:xfrm>
            <a:off x="548640" y="47248"/>
            <a:ext cx="24625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Recon-ng output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rmAutofit fontScale="92500" lnSpcReduction="10000"/>
          </a:bodyPr>
          <a:lstStyle/>
          <a:p>
            <a:pPr marL="0" indent="0" algn="ctr">
              <a:lnSpc>
                <a:spcPct val="90000"/>
              </a:lnSpc>
              <a:buSzPts val="1850"/>
              <a:buNone/>
            </a:pPr>
            <a:r>
              <a:rPr lang="en-US" sz="3200" dirty="0"/>
              <a:t>A reoccurring problem with automated tools is finding the needle in the haystack</a:t>
            </a:r>
          </a:p>
          <a:p>
            <a:pPr marL="457200" lvl="1" indent="0" algn="ctr">
              <a:lnSpc>
                <a:spcPct val="90000"/>
              </a:lnSpc>
              <a:buSzPts val="1665"/>
              <a:buNone/>
            </a:pPr>
            <a:endParaRPr lang="en-US" sz="2800" dirty="0"/>
          </a:p>
          <a:p>
            <a:pPr marL="0" indent="0" algn="ctr">
              <a:lnSpc>
                <a:spcPct val="90000"/>
              </a:lnSpc>
              <a:buSzPts val="1665"/>
              <a:buNone/>
            </a:pPr>
            <a:r>
              <a:rPr lang="en-US" sz="3200" dirty="0"/>
              <a:t>We end up with lots of results, sometimes too many. We need to sift through it, weed out false positives, and make sense of it all</a:t>
            </a:r>
          </a:p>
          <a:p>
            <a:pPr marL="562928" lvl="1" indent="0" algn="ctr">
              <a:lnSpc>
                <a:spcPct val="90000"/>
              </a:lnSpc>
              <a:buSzPts val="1665"/>
              <a:buNone/>
            </a:pPr>
            <a:endParaRPr lang="en-US" sz="2800" dirty="0"/>
          </a:p>
          <a:p>
            <a:pPr marL="0" indent="0" algn="ctr">
              <a:lnSpc>
                <a:spcPct val="90000"/>
              </a:lnSpc>
              <a:buSzPts val="1850"/>
              <a:buNone/>
            </a:pPr>
            <a:r>
              <a:rPr lang="en-US" sz="3200" dirty="0"/>
              <a:t>Understanding the tool, what it is doing, and controlling the output is one way to help mitigate this issue and avoid frustration</a:t>
            </a:r>
          </a:p>
        </p:txBody>
      </p:sp>
      <p:sp>
        <p:nvSpPr>
          <p:cNvPr id="298" name="Google Shape;298;p3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Important Point</a:t>
            </a:r>
            <a:endParaRPr sz="3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7BC090-AA45-4162-9477-7F717F9152B5}"/>
              </a:ext>
            </a:extLst>
          </p:cNvPr>
          <p:cNvCxnSpPr/>
          <p:nvPr/>
        </p:nvCxnSpPr>
        <p:spPr>
          <a:xfrm>
            <a:off x="1168782" y="1925053"/>
            <a:ext cx="68064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9C08BA-3446-45B5-AA9F-B2E0A0E691E0}"/>
              </a:ext>
            </a:extLst>
          </p:cNvPr>
          <p:cNvCxnSpPr/>
          <p:nvPr/>
        </p:nvCxnSpPr>
        <p:spPr>
          <a:xfrm>
            <a:off x="1168782" y="3342487"/>
            <a:ext cx="68064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817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/>
        </p:nvSpPr>
        <p:spPr>
          <a:xfrm>
            <a:off x="365760" y="236220"/>
            <a:ext cx="28516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amass output -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11046 unique hosts</a:t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76200" y="1422284"/>
            <a:ext cx="4922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-US" sz="1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cat ~/nyu_edu.txt | wc -l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11046 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r="17760" b="10897"/>
          <a:stretch/>
        </p:blipFill>
        <p:spPr>
          <a:xfrm>
            <a:off x="4284540" y="96917"/>
            <a:ext cx="4703632" cy="277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4540" y="3257858"/>
            <a:ext cx="4547040" cy="17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/>
          <p:nvPr/>
        </p:nvSpPr>
        <p:spPr>
          <a:xfrm>
            <a:off x="6301740" y="2868678"/>
            <a:ext cx="236220" cy="38918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 dirty="0"/>
              <a:t>It looks like amass provides a lot more, but it queries more sources too</a:t>
            </a:r>
            <a:endParaRPr dirty="0"/>
          </a:p>
          <a:p>
            <a:pPr marL="62865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/>
              <a:t>About 3000 each from</a:t>
            </a:r>
            <a:endParaRPr dirty="0"/>
          </a:p>
          <a:p>
            <a:pPr marL="1085850" lvl="2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dirty="0" err="1"/>
              <a:t>HackerTarget</a:t>
            </a:r>
            <a:endParaRPr sz="1480" dirty="0"/>
          </a:p>
          <a:p>
            <a:pPr marL="1085850" lvl="2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dirty="0" err="1"/>
              <a:t>FindSubdomains</a:t>
            </a:r>
            <a:endParaRPr sz="1480" dirty="0"/>
          </a:p>
          <a:p>
            <a:pPr marL="1085850" lvl="2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 dirty="0"/>
              <a:t>Reverse DNS</a:t>
            </a:r>
            <a:endParaRPr dirty="0"/>
          </a:p>
          <a:p>
            <a:pPr marL="62865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/>
              <a:t>It is also a lot more noisy</a:t>
            </a:r>
            <a:endParaRPr dirty="0"/>
          </a:p>
          <a:p>
            <a:pPr marL="62865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/>
              <a:t>Lastly, not all hosts are online / available</a:t>
            </a:r>
          </a:p>
          <a:p>
            <a:pPr marL="628650" lvl="1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endParaRPr lang="en-US" sz="1665" dirty="0"/>
          </a:p>
          <a:p>
            <a:pPr marL="171450" indent="-171450">
              <a:lnSpc>
                <a:spcPct val="90000"/>
              </a:lnSpc>
              <a:buSzPts val="1665"/>
            </a:pPr>
            <a:r>
              <a:rPr lang="en-US" dirty="0"/>
              <a:t>To begin making sense, we might want to redirect output to a file</a:t>
            </a:r>
          </a:p>
          <a:p>
            <a:pPr marL="628650" lvl="1" indent="-171450">
              <a:lnSpc>
                <a:spcPct val="90000"/>
              </a:lnSpc>
              <a:buSzPts val="1665"/>
            </a:pPr>
            <a:r>
              <a:rPr lang="en-US" dirty="0"/>
              <a:t>There we can parse, sort, remove duplicates</a:t>
            </a:r>
          </a:p>
          <a:p>
            <a:pPr marL="628650" lvl="1" indent="-171450">
              <a:lnSpc>
                <a:spcPct val="90000"/>
              </a:lnSpc>
              <a:buSzPts val="1665"/>
            </a:pPr>
            <a:r>
              <a:rPr lang="en-US" dirty="0"/>
              <a:t>Remove any false-positive results</a:t>
            </a:r>
          </a:p>
          <a:p>
            <a:pPr marL="1085850" lvl="2" indent="-171450">
              <a:lnSpc>
                <a:spcPct val="90000"/>
              </a:lnSpc>
              <a:buSzPts val="1665"/>
            </a:pPr>
            <a:r>
              <a:rPr lang="en-US" dirty="0"/>
              <a:t>e.g. subdomains that are not actually part of NYU, outside scope</a:t>
            </a:r>
          </a:p>
          <a:p>
            <a:pPr marL="628650" lvl="1" indent="-171450">
              <a:lnSpc>
                <a:spcPct val="90000"/>
              </a:lnSpc>
              <a:buSzPts val="1665"/>
            </a:pPr>
            <a:r>
              <a:rPr lang="en-US" dirty="0"/>
              <a:t>Test subdomains (using </a:t>
            </a:r>
            <a:r>
              <a:rPr lang="en-US" b="1" dirty="0"/>
              <a:t>dig</a:t>
            </a:r>
            <a:r>
              <a:rPr lang="en-US" dirty="0"/>
              <a:t> or </a:t>
            </a:r>
            <a:r>
              <a:rPr lang="en-US" b="1" dirty="0" err="1"/>
              <a:t>nslookup</a:t>
            </a:r>
            <a:r>
              <a:rPr lang="en-US" dirty="0"/>
              <a:t>) to see if they still resolve to an IP</a:t>
            </a:r>
          </a:p>
          <a:p>
            <a:pPr marL="628650" lvl="1" indent="-171450">
              <a:lnSpc>
                <a:spcPct val="90000"/>
              </a:lnSpc>
              <a:buSzPts val="1665"/>
            </a:pPr>
            <a:r>
              <a:rPr lang="en-US" dirty="0"/>
              <a:t>Finally test remaining hosts to see if they are routable and online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Amass output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192505" y="859398"/>
            <a:ext cx="8724948" cy="393948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rmAutofit fontScale="92500" lnSpcReduction="10000"/>
          </a:bodyPr>
          <a:lstStyle/>
          <a:p>
            <a:pPr marL="0" indent="0" algn="ctr">
              <a:lnSpc>
                <a:spcPct val="90000"/>
              </a:lnSpc>
              <a:buSzPts val="1850"/>
              <a:buNone/>
            </a:pPr>
            <a:r>
              <a:rPr lang="en-US" sz="3200" dirty="0"/>
              <a:t>A reoccurring problem with automated tools is finding the needle in the haystack</a:t>
            </a:r>
          </a:p>
          <a:p>
            <a:pPr marL="457200" lvl="1" indent="0" algn="ctr">
              <a:lnSpc>
                <a:spcPct val="90000"/>
              </a:lnSpc>
              <a:buSzPts val="1665"/>
              <a:buNone/>
            </a:pPr>
            <a:endParaRPr lang="en-US" sz="2800" dirty="0"/>
          </a:p>
          <a:p>
            <a:pPr marL="0" indent="0" algn="ctr">
              <a:lnSpc>
                <a:spcPct val="90000"/>
              </a:lnSpc>
              <a:buSzPts val="1665"/>
              <a:buNone/>
            </a:pPr>
            <a:r>
              <a:rPr lang="en-US" sz="3200" dirty="0"/>
              <a:t>We end up with lots of results, sometimes too many. We need to sift through it, weed out false positives, and make sense of it all</a:t>
            </a:r>
          </a:p>
          <a:p>
            <a:pPr marL="562928" lvl="1" indent="0" algn="ctr">
              <a:lnSpc>
                <a:spcPct val="90000"/>
              </a:lnSpc>
              <a:buSzPts val="1665"/>
              <a:buNone/>
            </a:pPr>
            <a:endParaRPr lang="en-US" sz="2800" dirty="0"/>
          </a:p>
          <a:p>
            <a:pPr marL="0" indent="0" algn="ctr">
              <a:lnSpc>
                <a:spcPct val="90000"/>
              </a:lnSpc>
              <a:buSzPts val="1850"/>
              <a:buNone/>
            </a:pPr>
            <a:r>
              <a:rPr lang="en-US" sz="3200" dirty="0"/>
              <a:t>Understanding the tool, what it is doing, and controlling the output is one way to help mitigate this issue and avoid frustration</a:t>
            </a:r>
          </a:p>
        </p:txBody>
      </p:sp>
      <p:sp>
        <p:nvSpPr>
          <p:cNvPr id="298" name="Google Shape;298;p37"/>
          <p:cNvSpPr txBox="1">
            <a:spLocks noGrp="1"/>
          </p:cNvSpPr>
          <p:nvPr>
            <p:ph type="body" idx="2"/>
          </p:nvPr>
        </p:nvSpPr>
        <p:spPr>
          <a:xfrm>
            <a:off x="137504" y="75674"/>
            <a:ext cx="8779949" cy="58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Again - Important Point</a:t>
            </a:r>
            <a:endParaRPr sz="3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7BC090-AA45-4162-9477-7F717F9152B5}"/>
              </a:ext>
            </a:extLst>
          </p:cNvPr>
          <p:cNvCxnSpPr/>
          <p:nvPr/>
        </p:nvCxnSpPr>
        <p:spPr>
          <a:xfrm>
            <a:off x="1168782" y="1925053"/>
            <a:ext cx="68064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9C08BA-3446-45B5-AA9F-B2E0A0E691E0}"/>
              </a:ext>
            </a:extLst>
          </p:cNvPr>
          <p:cNvCxnSpPr/>
          <p:nvPr/>
        </p:nvCxnSpPr>
        <p:spPr>
          <a:xfrm>
            <a:off x="1168782" y="3342487"/>
            <a:ext cx="68064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300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r="51067"/>
          <a:stretch/>
        </p:blipFill>
        <p:spPr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Metadata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Finding metadata with FOCA,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ExifTool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, and Strings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287338" y="809297"/>
            <a:ext cx="8572500" cy="406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For this lab, we will try out two tools and use the file "frontyard.jpg"</a:t>
            </a: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Install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https://github.com/ElevenPaths/FOCA</a:t>
            </a:r>
            <a:endParaRPr/>
          </a:p>
          <a:p>
            <a:pPr marL="628650" lvl="1" indent="-57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Unzip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Look in the ‘bin’ </a:t>
            </a:r>
            <a:br>
              <a:rPr lang="en-US"/>
            </a:br>
            <a:r>
              <a:rPr lang="en-US"/>
              <a:t>folder for FOCA.exe</a:t>
            </a: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FOCA</a:t>
            </a:r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3881" y="3135806"/>
            <a:ext cx="3121441" cy="182354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13" name="Google Shape;31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4206" y="1310723"/>
            <a:ext cx="5827986" cy="166945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Drag and drop files into FOCA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Select Metadata on the left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Right click file(s) and Extract Metadata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FOCA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l="18061" t="19019" r="12402" b="8767"/>
          <a:stretch/>
        </p:blipFill>
        <p:spPr>
          <a:xfrm>
            <a:off x="2537110" y="1849582"/>
            <a:ext cx="5463889" cy="319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Command line tool, better for non-Windows systems</a:t>
            </a:r>
            <a:endParaRPr dirty="0"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Download and </a:t>
            </a:r>
            <a:r>
              <a:rPr lang="en-US" dirty="0" err="1"/>
              <a:t>untar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http://www.sno.phy.queensu.ca/~phil/exiftool/Image-ExifTool-10.41.tar.gz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Extract with</a:t>
            </a:r>
            <a:endParaRPr dirty="0"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# tar –</a:t>
            </a:r>
            <a:r>
              <a:rPr lang="en-US" dirty="0" err="1"/>
              <a:t>zxvf</a:t>
            </a:r>
            <a:r>
              <a:rPr lang="en-US" dirty="0"/>
              <a:t> Image-ExifTool-10.41.tar.gz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Change directories and run with</a:t>
            </a:r>
            <a:endParaRPr dirty="0"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# cd Image-ExifTool-10.41</a:t>
            </a:r>
            <a:endParaRPr dirty="0"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# </a:t>
            </a:r>
            <a:r>
              <a:rPr lang="en-US" dirty="0" err="1"/>
              <a:t>perl</a:t>
            </a:r>
            <a:r>
              <a:rPr lang="en-US" dirty="0"/>
              <a:t> </a:t>
            </a:r>
            <a:r>
              <a:rPr lang="en-US" dirty="0" err="1"/>
              <a:t>exiftool</a:t>
            </a:r>
            <a:r>
              <a:rPr lang="en-US" dirty="0"/>
              <a:t> [directory/filename]</a:t>
            </a:r>
            <a:endParaRPr dirty="0"/>
          </a:p>
        </p:txBody>
      </p:sp>
      <p:sp>
        <p:nvSpPr>
          <p:cNvPr id="326" name="Google Shape;326;p4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ExifTool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E172C9-A4D9-4844-B6BC-2ECE4D3BD8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ExifTool</a:t>
            </a:r>
            <a:endParaRPr lang="en-US" dirty="0"/>
          </a:p>
          <a:p>
            <a:endParaRPr lang="en-US" dirty="0"/>
          </a:p>
        </p:txBody>
      </p:sp>
      <p:pic>
        <p:nvPicPr>
          <p:cNvPr id="332" name="Google Shape;33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17" y="867241"/>
            <a:ext cx="7710488" cy="38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Should already come with linux</a:t>
            </a:r>
            <a:endParaRPr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For Bash on Ubuntu on Windows</a:t>
            </a: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$ sudo apt-get install binutils</a:t>
            </a:r>
            <a:endParaRPr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/>
              <a:t># strings –n [min_length] [file]</a:t>
            </a:r>
            <a:endParaRPr/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Strings</a:t>
            </a:r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30981"/>
          <a:stretch/>
        </p:blipFill>
        <p:spPr>
          <a:xfrm>
            <a:off x="1195388" y="2386014"/>
            <a:ext cx="5754992" cy="196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Target - frontyard.jpg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What is the Camera Model?</a:t>
            </a: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In what city was the picture taken?</a:t>
            </a: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Anything else interesting in the file, maybe not part of metadata?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Metadata Recon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06944-8893-4E77-AFB4-8FB4F680817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8B4ED-103A-47B9-AD2C-80D3F6A5B9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Target Recon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with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Recon-ng</a:t>
            </a:r>
          </a:p>
          <a:p>
            <a:endParaRPr lang="en-US" dirty="0"/>
          </a:p>
        </p:txBody>
      </p:sp>
      <p:pic>
        <p:nvPicPr>
          <p:cNvPr id="7" name="Google Shape;54;p3">
            <a:extLst>
              <a:ext uri="{FF2B5EF4-FFF2-40B4-BE49-F238E27FC236}">
                <a16:creationId xmlns:a16="http://schemas.microsoft.com/office/drawing/2014/main" id="{AEA9DBE7-C9C5-4C13-8E8B-39CDF48BC0B8}"/>
              </a:ext>
            </a:extLst>
          </p:cNvPr>
          <p:cNvPicPr preferRelativeResize="0"/>
          <p:nvPr/>
        </p:nvPicPr>
        <p:blipFill rotWithShape="1">
          <a:blip r:embed="rId2"/>
          <a:srcRect t="100" r="49951"/>
          <a:stretch/>
        </p:blipFill>
        <p:spPr>
          <a:xfrm>
            <a:off x="-9144" y="10"/>
            <a:ext cx="4581144" cy="514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82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351" name="Google Shape;351;p4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ANSWERS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Expand and we can see the data, camera is a PIC-349 Droid</a:t>
            </a:r>
            <a:endParaRPr/>
          </a:p>
          <a:p>
            <a:pPr marL="0" lvl="0" indent="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Camera</a:t>
            </a:r>
            <a:endParaRPr/>
          </a:p>
        </p:txBody>
      </p:sp>
      <p:pic>
        <p:nvPicPr>
          <p:cNvPr id="358" name="Google Shape;35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180" y="1289664"/>
            <a:ext cx="6243348" cy="366968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>
            <a:spLocks noGrp="1"/>
          </p:cNvSpPr>
          <p:nvPr>
            <p:ph type="body" idx="1"/>
          </p:nvPr>
        </p:nvSpPr>
        <p:spPr>
          <a:xfrm>
            <a:off x="287381" y="921704"/>
            <a:ext cx="4700255" cy="395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We found the GPS coordinates, need to research</a:t>
            </a:r>
            <a:endParaRPr/>
          </a:p>
        </p:txBody>
      </p:sp>
      <p:sp>
        <p:nvSpPr>
          <p:cNvPr id="364" name="Google Shape;364;p4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</a:t>
            </a:r>
            <a:endParaRPr/>
          </a:p>
        </p:txBody>
      </p:sp>
      <p:pic>
        <p:nvPicPr>
          <p:cNvPr id="365" name="Google Shape;36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604" y="905928"/>
            <a:ext cx="3250649" cy="398664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# </a:t>
            </a:r>
            <a:r>
              <a:rPr lang="en-US" b="1"/>
              <a:t>strings frontyard.jpg -n 8</a:t>
            </a:r>
            <a:endParaRPr/>
          </a:p>
        </p:txBody>
      </p:sp>
      <p:sp>
        <p:nvSpPr>
          <p:cNvPr id="371" name="Google Shape;371;p4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Interesting</a:t>
            </a:r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1567" y="1009218"/>
            <a:ext cx="3080723" cy="375804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/>
          <p:nvPr/>
        </p:nvSpPr>
        <p:spPr>
          <a:xfrm>
            <a:off x="5278582" y="3955473"/>
            <a:ext cx="290945" cy="166254"/>
          </a:xfrm>
          <a:prstGeom prst="lef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3F3B"/>
              </a:gs>
              <a:gs pos="100000">
                <a:srgbClr val="FF9995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/>
              <a:t>Try performing recon via metadata analysis on the slides for this lab or other means, such as the recorded lecture</a:t>
            </a:r>
            <a:endParaRPr dirty="0"/>
          </a:p>
          <a:p>
            <a:pPr marL="3429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000"/>
            </a:pPr>
            <a:endParaRPr dirty="0"/>
          </a:p>
          <a:p>
            <a:pPr lvl="1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dirty="0"/>
              <a:t>What can you tell about my computer? Software? Versions?</a:t>
            </a:r>
            <a:endParaRPr dirty="0"/>
          </a:p>
          <a:p>
            <a:pPr lvl="1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dirty="0"/>
              <a:t>What other hosts exist on my home network?</a:t>
            </a:r>
            <a:endParaRPr dirty="0"/>
          </a:p>
          <a:p>
            <a:pPr lvl="1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dirty="0"/>
              <a:t>What is the IP address block of my home?</a:t>
            </a:r>
            <a:endParaRPr dirty="0"/>
          </a:p>
          <a:p>
            <a:pPr marL="3429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000"/>
            </a:pPr>
            <a:endParaRPr dirty="0"/>
          </a:p>
          <a:p>
            <a:pPr marL="3429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/>
              <a:t>You can perform recon from many different places</a:t>
            </a:r>
            <a:endParaRPr dirty="0"/>
          </a:p>
          <a:p>
            <a:pPr marL="3429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/>
              <a:t>Make sure you adjust your level of rigor - do not become a victim of information analysis paralysis</a:t>
            </a:r>
            <a:endParaRPr dirty="0"/>
          </a:p>
          <a:p>
            <a:pPr lvl="1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dirty="0"/>
              <a:t>At some point, you will need to move onto the next steps of your pen test</a:t>
            </a:r>
            <a:endParaRPr dirty="0"/>
          </a:p>
          <a:p>
            <a:pPr lvl="1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dirty="0"/>
              <a:t>Double back to recon only if you have exhausted your attack options with no results</a:t>
            </a:r>
            <a:endParaRPr dirty="0"/>
          </a:p>
          <a:p>
            <a:pPr marL="342900">
              <a:lnSpc>
                <a:spcPct val="90000"/>
              </a:lnSpc>
              <a:spcAft>
                <a:spcPts val="0"/>
              </a:spcAft>
              <a:buClr>
                <a:schemeClr val="dk1"/>
              </a:buClr>
              <a:buSzPts val="2000"/>
            </a:pPr>
            <a:endParaRPr dirty="0"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 on class slides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D39BD8-D6A0-41E0-8BDD-7DB0F2BA68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81" y="921704"/>
            <a:ext cx="5075266" cy="3955095"/>
          </a:xfrm>
        </p:spPr>
        <p:txBody>
          <a:bodyPr>
            <a:normAutofit/>
          </a:bodyPr>
          <a:lstStyle/>
          <a:p>
            <a:r>
              <a:rPr lang="en-US" sz="1600" dirty="0"/>
              <a:t>We’ll be using a tool that connects to </a:t>
            </a:r>
            <a:r>
              <a:rPr lang="en-US" sz="1600" dirty="0">
                <a:hlinkClick r:id="rId2"/>
              </a:rPr>
              <a:t>https://whois.arin.net</a:t>
            </a:r>
            <a:endParaRPr lang="en-US" sz="1600" dirty="0"/>
          </a:p>
          <a:p>
            <a:pPr lvl="1"/>
            <a:r>
              <a:rPr lang="en-US" sz="1400" dirty="0"/>
              <a:t>Unfortunately, this website since early 2020 has used an insecure key exchange – RSA</a:t>
            </a:r>
          </a:p>
          <a:p>
            <a:pPr lvl="1"/>
            <a:r>
              <a:rPr lang="en-US" sz="1400" dirty="0"/>
              <a:t>OpenSSL will not connect to this site unless we downgrade security </a:t>
            </a:r>
          </a:p>
          <a:p>
            <a:pPr lvl="1"/>
            <a:endParaRPr lang="en-US" sz="1400" dirty="0"/>
          </a:p>
          <a:p>
            <a:r>
              <a:rPr lang="en-US" sz="1800" dirty="0"/>
              <a:t>Create a copy of your </a:t>
            </a:r>
            <a:r>
              <a:rPr lang="en-US" sz="1800" dirty="0" err="1"/>
              <a:t>openssl.ncf</a:t>
            </a:r>
            <a:endParaRPr lang="en-US" sz="1800" dirty="0"/>
          </a:p>
          <a:p>
            <a:pPr marL="460375" lvl="4"/>
            <a:r>
              <a:rPr lang="en-US" sz="1200" dirty="0"/>
              <a:t>$ cp /</a:t>
            </a:r>
            <a:r>
              <a:rPr lang="en-US" sz="1200" dirty="0" err="1"/>
              <a:t>etc</a:t>
            </a:r>
            <a:r>
              <a:rPr lang="en-US" sz="1200" dirty="0"/>
              <a:t>/</a:t>
            </a:r>
            <a:r>
              <a:rPr lang="en-US" sz="1200" dirty="0" err="1"/>
              <a:t>ssl</a:t>
            </a:r>
            <a:r>
              <a:rPr lang="en-US" sz="1200" dirty="0"/>
              <a:t>/</a:t>
            </a:r>
            <a:r>
              <a:rPr lang="en-US" sz="1200" dirty="0" err="1"/>
              <a:t>openssl.cnf</a:t>
            </a:r>
            <a:r>
              <a:rPr lang="en-US" sz="1200" dirty="0"/>
              <a:t> ~/.</a:t>
            </a:r>
            <a:r>
              <a:rPr lang="en-US" sz="1200" dirty="0" err="1"/>
              <a:t>openssl.cnf</a:t>
            </a:r>
            <a:endParaRPr lang="en-US" sz="1200" dirty="0"/>
          </a:p>
          <a:p>
            <a:pPr lvl="4"/>
            <a:endParaRPr lang="en-US" sz="1200" dirty="0"/>
          </a:p>
          <a:p>
            <a:r>
              <a:rPr lang="en-US" sz="1800" dirty="0"/>
              <a:t>Add this line to the end</a:t>
            </a:r>
          </a:p>
          <a:p>
            <a:pPr marL="460375" lvl="4"/>
            <a:r>
              <a:rPr lang="en-US" sz="1100" dirty="0"/>
              <a:t>$ </a:t>
            </a:r>
            <a:r>
              <a:rPr lang="en-US" sz="1100" b="1" dirty="0"/>
              <a:t>echo "CipherString = DEFAULT@SECLEVEL=1" &gt;&gt; .</a:t>
            </a:r>
            <a:r>
              <a:rPr lang="en-US" sz="1100" b="1" dirty="0" err="1"/>
              <a:t>openssl.cnf</a:t>
            </a:r>
            <a:endParaRPr lang="en-US" sz="1100" b="1" dirty="0"/>
          </a:p>
          <a:p>
            <a:pPr marL="1374775" lvl="4"/>
            <a:endParaRPr lang="en-US" sz="1100" dirty="0"/>
          </a:p>
          <a:p>
            <a:pPr marL="119062"/>
            <a:r>
              <a:rPr lang="en-US" sz="1700" dirty="0"/>
              <a:t>When running any application, we specify the conf file we want to use by changing the OPENSSL_CONF environment variable</a:t>
            </a:r>
          </a:p>
          <a:p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6D4D0-0A2C-4249-BDE1-E7FCF1BC1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Temporary Hack to make this lab work right – Security Downgrade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F7F5D-F68D-4DEE-AB0E-674C595D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57" y="1068177"/>
            <a:ext cx="3294062" cy="802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9B224-A984-4366-B517-3D94B1C93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r="7605"/>
          <a:stretch/>
        </p:blipFill>
        <p:spPr>
          <a:xfrm>
            <a:off x="5562557" y="2163186"/>
            <a:ext cx="3484201" cy="2085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33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285580" y="727684"/>
            <a:ext cx="8572840" cy="368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/>
            <a:r>
              <a:rPr lang="en-US" dirty="0"/>
              <a:t>We start recon-ng by typing it into the terminal</a:t>
            </a:r>
            <a:endParaRPr dirty="0"/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$ </a:t>
            </a:r>
            <a:r>
              <a:rPr lang="en-US" b="1" dirty="0"/>
              <a:t>recon-ng</a:t>
            </a:r>
          </a:p>
          <a:p>
            <a:pPr marL="628650" lvl="3" indent="-285750"/>
            <a:r>
              <a:rPr lang="en-US" dirty="0"/>
              <a:t>Or for the temporary fix</a:t>
            </a:r>
          </a:p>
          <a:p>
            <a:pPr marL="108585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⮚"/>
            </a:pPr>
            <a:r>
              <a:rPr lang="en-US" dirty="0"/>
              <a:t>$ </a:t>
            </a:r>
            <a:r>
              <a:rPr lang="en-US" b="1" dirty="0"/>
              <a:t>OPENSSL_CONF=~/.</a:t>
            </a:r>
            <a:r>
              <a:rPr lang="en-US" b="1" dirty="0" err="1"/>
              <a:t>openssl.cnf</a:t>
            </a:r>
            <a:r>
              <a:rPr lang="en-US" b="1" dirty="0"/>
              <a:t> recon-ng</a:t>
            </a:r>
          </a:p>
          <a:p>
            <a:pPr marL="1085850" lvl="4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9DC6A-1A7E-45B4-8DBC-1A6B94F1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64" y="1903892"/>
            <a:ext cx="4205271" cy="30548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/>
            <a:r>
              <a:rPr lang="en-US" dirty="0"/>
              <a:t>Old versions - you may get lots of errors.</a:t>
            </a:r>
            <a:endParaRPr dirty="0"/>
          </a:p>
          <a:p>
            <a:pPr marL="342900" indent="-342900"/>
            <a:endParaRPr dirty="0"/>
          </a:p>
          <a:p>
            <a:pPr marL="342900" indent="-342900"/>
            <a:endParaRPr dirty="0"/>
          </a:p>
          <a:p>
            <a:pPr marL="342900" indent="-342900"/>
            <a:endParaRPr dirty="0"/>
          </a:p>
          <a:p>
            <a:pPr marL="342900" indent="-342900"/>
            <a:endParaRPr dirty="0"/>
          </a:p>
          <a:p>
            <a:pPr marL="342900" indent="-342900"/>
            <a:endParaRPr dirty="0"/>
          </a:p>
          <a:p>
            <a:pPr marL="342900" indent="-342900"/>
            <a:endParaRPr dirty="0"/>
          </a:p>
          <a:p>
            <a:pPr marL="342900" indent="-342900"/>
            <a:r>
              <a:rPr lang="en-US" dirty="0"/>
              <a:t>Not a problem since we're not using any APIs yet</a:t>
            </a:r>
            <a:endParaRPr dirty="0"/>
          </a:p>
          <a:p>
            <a:pPr marL="342900" indent="-342900"/>
            <a:r>
              <a:rPr lang="en-US" dirty="0"/>
              <a:t>Ignore for now</a:t>
            </a:r>
            <a:endParaRPr dirty="0"/>
          </a:p>
          <a:p>
            <a:pPr marL="342900" indent="-342900"/>
            <a:endParaRPr dirty="0"/>
          </a:p>
          <a:p>
            <a:pPr marL="342900" indent="-342900"/>
            <a:r>
              <a:rPr lang="en-US" dirty="0"/>
              <a:t>Newest version does not show these errors instantly, but errors will come out after installing modules that need those keys.</a:t>
            </a:r>
            <a:endParaRPr dirty="0"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Errors</a:t>
            </a:r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1527651"/>
            <a:ext cx="89535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indent="-342900">
              <a:lnSpc>
                <a:spcPct val="80000"/>
              </a:lnSpc>
              <a:buSzPts val="1850"/>
            </a:pPr>
            <a:r>
              <a:rPr lang="en-US" sz="1850" b="1" dirty="0"/>
              <a:t>Recon-ng supports tab competition</a:t>
            </a:r>
            <a:endParaRPr dirty="0"/>
          </a:p>
          <a:p>
            <a:pPr marL="342900" indent="-342900">
              <a:lnSpc>
                <a:spcPct val="80000"/>
              </a:lnSpc>
              <a:buSzPts val="1850"/>
            </a:pPr>
            <a:endParaRPr sz="1850" dirty="0"/>
          </a:p>
          <a:p>
            <a:pPr marL="342900" indent="-342900">
              <a:lnSpc>
                <a:spcPct val="80000"/>
              </a:lnSpc>
              <a:buSzPts val="1850"/>
            </a:pPr>
            <a:r>
              <a:rPr lang="en-US" sz="1850" dirty="0"/>
              <a:t>Try help to see a list of possible commands</a:t>
            </a:r>
            <a:endParaRPr dirty="0"/>
          </a:p>
          <a:p>
            <a:pPr marL="1085850" lvl="4" indent="-285750">
              <a:lnSpc>
                <a:spcPct val="80000"/>
              </a:lnSpc>
              <a:buSzPts val="1295"/>
            </a:pPr>
            <a:r>
              <a:rPr lang="en-US" sz="1295" dirty="0"/>
              <a:t>[recon-ng][default] &gt; </a:t>
            </a:r>
            <a:r>
              <a:rPr lang="en-US" sz="1295" b="1" dirty="0"/>
              <a:t>help</a:t>
            </a:r>
            <a:endParaRPr dirty="0"/>
          </a:p>
          <a:p>
            <a:pPr marL="1168083" lvl="4" indent="-285750">
              <a:lnSpc>
                <a:spcPct val="80000"/>
              </a:lnSpc>
              <a:buSzPts val="1295"/>
            </a:pPr>
            <a:endParaRPr sz="1295" b="1" dirty="0"/>
          </a:p>
          <a:p>
            <a:pPr marL="342900" indent="-342900">
              <a:lnSpc>
                <a:spcPct val="80000"/>
              </a:lnSpc>
              <a:buSzPts val="1850"/>
            </a:pPr>
            <a:r>
              <a:rPr lang="en-US" sz="1850" dirty="0"/>
              <a:t>Show is one of the more useful commands, alone it will display options</a:t>
            </a:r>
            <a:endParaRPr dirty="0"/>
          </a:p>
          <a:p>
            <a:pPr marL="1085850" lvl="4" indent="-285750">
              <a:lnSpc>
                <a:spcPct val="80000"/>
              </a:lnSpc>
              <a:buSzPts val="1295"/>
            </a:pPr>
            <a:r>
              <a:rPr lang="en-US" sz="1295" dirty="0"/>
              <a:t>[recon-ng][default] &gt; </a:t>
            </a:r>
            <a:r>
              <a:rPr lang="en-US" sz="1295" b="1" dirty="0"/>
              <a:t>show</a:t>
            </a:r>
            <a:endParaRPr dirty="0"/>
          </a:p>
          <a:p>
            <a:pPr marL="342900" indent="-342900">
              <a:lnSpc>
                <a:spcPct val="80000"/>
              </a:lnSpc>
              <a:buSzPts val="1850"/>
            </a:pPr>
            <a:endParaRPr sz="1850" b="1" dirty="0"/>
          </a:p>
          <a:p>
            <a:pPr marL="342900" indent="-342900">
              <a:lnSpc>
                <a:spcPct val="80000"/>
              </a:lnSpc>
              <a:buSzPts val="1850"/>
            </a:pPr>
            <a:r>
              <a:rPr lang="en-US" sz="1850" dirty="0"/>
              <a:t>Data in recon-ng is stored in tables with different fields</a:t>
            </a:r>
            <a:endParaRPr dirty="0"/>
          </a:p>
          <a:p>
            <a:pPr marL="342900" indent="-342900">
              <a:lnSpc>
                <a:spcPct val="80000"/>
              </a:lnSpc>
              <a:buSzPts val="1850"/>
            </a:pPr>
            <a:r>
              <a:rPr lang="en-US" sz="1850" dirty="0"/>
              <a:t>Let’s look at the tables</a:t>
            </a:r>
            <a:endParaRPr dirty="0"/>
          </a:p>
          <a:p>
            <a:pPr marL="1085850" lvl="4" indent="-285750">
              <a:lnSpc>
                <a:spcPct val="80000"/>
              </a:lnSpc>
              <a:buSzPts val="1295"/>
            </a:pPr>
            <a:r>
              <a:rPr lang="en-US" sz="1295" dirty="0"/>
              <a:t>[recon-ng][default] &gt; </a:t>
            </a:r>
            <a:r>
              <a:rPr lang="en-US" sz="1295" b="1" dirty="0" err="1"/>
              <a:t>db</a:t>
            </a:r>
            <a:r>
              <a:rPr lang="en-US" sz="1295" b="1" dirty="0"/>
              <a:t> schema</a:t>
            </a:r>
            <a:endParaRPr dirty="0"/>
          </a:p>
          <a:p>
            <a:pPr marL="1200150" lvl="2" indent="-285750">
              <a:lnSpc>
                <a:spcPct val="80000"/>
              </a:lnSpc>
              <a:buSzPts val="1480"/>
            </a:pPr>
            <a:r>
              <a:rPr lang="en-US" sz="1480" dirty="0"/>
              <a:t>Some of these fields will need to be populated to run off some commands</a:t>
            </a:r>
            <a:endParaRPr dirty="0"/>
          </a:p>
          <a:p>
            <a:pPr marL="1200150" lvl="2" indent="-285750">
              <a:lnSpc>
                <a:spcPct val="80000"/>
              </a:lnSpc>
              <a:buSzPts val="1480"/>
            </a:pPr>
            <a:r>
              <a:rPr lang="en-US" sz="1480" dirty="0"/>
              <a:t>Most of this data is for storing our results</a:t>
            </a:r>
            <a:endParaRPr dirty="0"/>
          </a:p>
          <a:p>
            <a:pPr marL="1168083" lvl="4" indent="-285750">
              <a:lnSpc>
                <a:spcPct val="80000"/>
              </a:lnSpc>
              <a:buSzPts val="1295"/>
            </a:pPr>
            <a:endParaRPr sz="1295" dirty="0"/>
          </a:p>
          <a:p>
            <a:pPr marL="342900" indent="-342900">
              <a:lnSpc>
                <a:spcPct val="80000"/>
              </a:lnSpc>
              <a:buSzPts val="1850"/>
            </a:pPr>
            <a:r>
              <a:rPr lang="en-US" sz="1850" dirty="0"/>
              <a:t>If we give recon-ng a command it doesn’t recognize, it will pass it to our shell</a:t>
            </a:r>
            <a:endParaRPr dirty="0"/>
          </a:p>
          <a:p>
            <a:pPr marL="1085850" lvl="4" indent="-285750">
              <a:lnSpc>
                <a:spcPct val="80000"/>
              </a:lnSpc>
              <a:buSzPts val="1295"/>
            </a:pPr>
            <a:r>
              <a:rPr lang="en-US" sz="1295" dirty="0"/>
              <a:t>[recon-ng][default] &gt;</a:t>
            </a:r>
            <a:r>
              <a:rPr lang="en-US" sz="1295" b="1" dirty="0"/>
              <a:t>shell</a:t>
            </a:r>
            <a:r>
              <a:rPr lang="en-US" sz="1295" dirty="0"/>
              <a:t> </a:t>
            </a:r>
            <a:r>
              <a:rPr lang="en-US" sz="1295" b="1" dirty="0"/>
              <a:t>ping google.com –c 4</a:t>
            </a:r>
            <a:endParaRPr dirty="0"/>
          </a:p>
          <a:p>
            <a:pPr marL="1657350" lvl="3" indent="-285750">
              <a:lnSpc>
                <a:spcPct val="80000"/>
              </a:lnSpc>
              <a:buSzPts val="1295"/>
            </a:pPr>
            <a:r>
              <a:rPr lang="en-US" sz="1295" dirty="0"/>
              <a:t>We should see Google.com pinged 4 times</a:t>
            </a:r>
            <a:endParaRPr dirty="0"/>
          </a:p>
          <a:p>
            <a:pPr marL="1168083" lvl="4" indent="-285750">
              <a:lnSpc>
                <a:spcPct val="80000"/>
              </a:lnSpc>
              <a:buSzPts val="1295"/>
            </a:pPr>
            <a:endParaRPr sz="1295" dirty="0"/>
          </a:p>
          <a:p>
            <a:pPr marL="342900" indent="-342900">
              <a:lnSpc>
                <a:spcPct val="80000"/>
              </a:lnSpc>
              <a:buSzPts val="1850"/>
            </a:pPr>
            <a:endParaRPr sz="1850" dirty="0"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Recon-ng intro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yu_202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yu_2021" id="{F72D9CA5-EC8B-4A89-ADE4-811012826814}" vid="{E3CAC363-A2EB-4E53-8FBB-CECA2A6A79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3956</Words>
  <Application>Microsoft Office PowerPoint</Application>
  <PresentationFormat>On-screen Show (16:9)</PresentationFormat>
  <Paragraphs>558</Paragraphs>
  <Slides>54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Consolas</vt:lpstr>
      <vt:lpstr>Courier New</vt:lpstr>
      <vt:lpstr>Georgia</vt:lpstr>
      <vt:lpstr>Noto Sans Symbols</vt:lpstr>
      <vt:lpstr>Wingdings</vt:lpstr>
      <vt:lpstr>nyu_2021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peter@klabe.dev</dc:creator>
  <cp:lastModifiedBy>Peter Klabe</cp:lastModifiedBy>
  <cp:revision>40</cp:revision>
  <dcterms:created xsi:type="dcterms:W3CDTF">2020-10-21T14:13:32Z</dcterms:created>
  <dcterms:modified xsi:type="dcterms:W3CDTF">2021-02-13T19:39:18Z</dcterms:modified>
</cp:coreProperties>
</file>